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19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3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6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5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2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7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5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2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5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10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4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1BBBF-9455-4A8C-8377-5AD8FB92D5FD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46D7E-9DAD-4D32-9912-307734490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17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889" y="2375430"/>
            <a:ext cx="9144000" cy="14402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МАСТЕР АКАДЕМСКЕ СТУДИЈЕ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Мастер менаџмент у систему здравствене заштите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ПОЛИТИКА И СИСТЕМ ЗДРАВСТВЕНЕ ЗАШТИТЕ</a:t>
            </a:r>
            <a:endParaRPr lang="en-US" sz="2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9556" y="4176889"/>
            <a:ext cx="9144000" cy="2559755"/>
          </a:xfrm>
        </p:spPr>
        <p:txBody>
          <a:bodyPr>
            <a:normAutofit/>
          </a:bodyPr>
          <a:lstStyle/>
          <a:p>
            <a:r>
              <a:rPr lang="sr-Cyrl-CS" b="1" dirty="0" smtClean="0"/>
              <a:t>Наставна јединица бр. 13</a:t>
            </a:r>
          </a:p>
          <a:p>
            <a:r>
              <a:rPr lang="sr-Cyrl-CS" b="1" dirty="0" smtClean="0"/>
              <a:t>Етички принципи</a:t>
            </a:r>
          </a:p>
          <a:p>
            <a:r>
              <a:rPr lang="sr-Cyrl-CS" dirty="0" smtClean="0"/>
              <a:t>Основни </a:t>
            </a:r>
            <a:r>
              <a:rPr lang="sr-Cyrl-CS" dirty="0"/>
              <a:t>принципи етике у систему здравствене заштите. Етички комитети. Етика у објављивању научних информација.</a:t>
            </a:r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878" y="277091"/>
            <a:ext cx="78565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28898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11" y="94193"/>
            <a:ext cx="10515600" cy="560563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>Етички одб</a:t>
            </a:r>
            <a:r>
              <a:rPr lang="en-US" dirty="0" smtClean="0"/>
              <a:t>o</a:t>
            </a:r>
            <a:r>
              <a:rPr lang="sr-Cyrl-RS" dirty="0" smtClean="0"/>
              <a:t>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2178"/>
            <a:ext cx="11887200" cy="5983111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одбор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стручно</a:t>
            </a:r>
            <a:r>
              <a:rPr lang="en-US" dirty="0"/>
              <a:t> </a:t>
            </a:r>
            <a:r>
              <a:rPr lang="en-US" dirty="0" err="1"/>
              <a:t>тело</a:t>
            </a:r>
            <a:r>
              <a:rPr lang="en-US" dirty="0"/>
              <a:t> </a:t>
            </a:r>
            <a:r>
              <a:rPr lang="en-US" dirty="0" err="1"/>
              <a:t>надлежно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квалитетно</a:t>
            </a:r>
            <a:r>
              <a:rPr lang="en-US" dirty="0"/>
              <a:t> </a:t>
            </a:r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заштите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начелима</a:t>
            </a:r>
            <a:r>
              <a:rPr lang="en-US" dirty="0"/>
              <a:t> </a:t>
            </a:r>
            <a:r>
              <a:rPr lang="en-US" dirty="0" err="1"/>
              <a:t>лекарске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територији</a:t>
            </a:r>
            <a:r>
              <a:rPr lang="en-US" dirty="0"/>
              <a:t> </a:t>
            </a:r>
            <a:r>
              <a:rPr lang="en-US" dirty="0" err="1"/>
              <a:t>целе</a:t>
            </a:r>
            <a:r>
              <a:rPr lang="en-US" dirty="0"/>
              <a:t> </a:t>
            </a:r>
            <a:r>
              <a:rPr lang="en-US" dirty="0" err="1"/>
              <a:t>Републике</a:t>
            </a:r>
            <a:r>
              <a:rPr lang="en-US" dirty="0"/>
              <a:t>.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одбор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надлежности</a:t>
            </a:r>
            <a:r>
              <a:rPr lang="en-US" dirty="0"/>
              <a:t> </a:t>
            </a:r>
            <a:r>
              <a:rPr lang="en-US" dirty="0" err="1"/>
              <a:t>Владе</a:t>
            </a:r>
            <a:r>
              <a:rPr lang="en-US" dirty="0"/>
              <a:t> и </a:t>
            </a:r>
            <a:r>
              <a:rPr lang="en-US" dirty="0" err="1"/>
              <a:t>финансира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буџета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err="1"/>
              <a:t>Надлежности</a:t>
            </a:r>
            <a:r>
              <a:rPr lang="en-US" dirty="0"/>
              <a:t> </a:t>
            </a:r>
            <a:r>
              <a:rPr lang="en-US" dirty="0" err="1"/>
              <a:t>Етичког</a:t>
            </a:r>
            <a:r>
              <a:rPr lang="en-US" dirty="0"/>
              <a:t> </a:t>
            </a:r>
            <a:r>
              <a:rPr lang="en-US" dirty="0" err="1"/>
              <a:t>одбора</a:t>
            </a:r>
            <a:r>
              <a:rPr lang="en-US" dirty="0"/>
              <a:t> </a:t>
            </a:r>
            <a:r>
              <a:rPr lang="en-US" dirty="0" err="1"/>
              <a:t>Србије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: </a:t>
            </a:r>
            <a:endParaRPr lang="sr-Cyrl-RS" dirty="0" smtClean="0"/>
          </a:p>
          <a:p>
            <a:pPr marL="0" indent="0">
              <a:buNone/>
            </a:pPr>
            <a:r>
              <a:rPr lang="en-US" dirty="0" smtClean="0"/>
              <a:t>1.да </a:t>
            </a:r>
            <a:r>
              <a:rPr lang="en-US" dirty="0" err="1"/>
              <a:t>прати</a:t>
            </a:r>
            <a:r>
              <a:rPr lang="en-US" dirty="0"/>
              <a:t> </a:t>
            </a:r>
            <a:r>
              <a:rPr lang="en-US" dirty="0" err="1"/>
              <a:t>примену</a:t>
            </a:r>
            <a:r>
              <a:rPr lang="en-US" dirty="0"/>
              <a:t> </a:t>
            </a:r>
            <a:r>
              <a:rPr lang="en-US" dirty="0" err="1"/>
              <a:t>начела</a:t>
            </a:r>
            <a:r>
              <a:rPr lang="en-US" dirty="0"/>
              <a:t> </a:t>
            </a:r>
            <a:r>
              <a:rPr lang="en-US" dirty="0" err="1"/>
              <a:t>професионалне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у </a:t>
            </a:r>
            <a:r>
              <a:rPr lang="en-US" dirty="0" err="1"/>
              <a:t>обављању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делатности</a:t>
            </a:r>
            <a:r>
              <a:rPr lang="en-US" dirty="0"/>
              <a:t>; </a:t>
            </a:r>
            <a:endParaRPr lang="sr-Cyrl-RS" dirty="0" smtClean="0"/>
          </a:p>
          <a:p>
            <a:pPr marL="0" indent="0">
              <a:buNone/>
            </a:pPr>
            <a:r>
              <a:rPr lang="en-US" dirty="0" smtClean="0"/>
              <a:t>2.да </a:t>
            </a:r>
            <a:r>
              <a:rPr lang="en-US" dirty="0" err="1"/>
              <a:t>координира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</a:t>
            </a:r>
            <a:r>
              <a:rPr lang="en-US" dirty="0" err="1"/>
              <a:t>Етичких</a:t>
            </a:r>
            <a:r>
              <a:rPr lang="en-US" dirty="0"/>
              <a:t> </a:t>
            </a:r>
            <a:r>
              <a:rPr lang="en-US" dirty="0" err="1"/>
              <a:t>одбора</a:t>
            </a:r>
            <a:r>
              <a:rPr lang="en-US" dirty="0"/>
              <a:t> у </a:t>
            </a:r>
            <a:r>
              <a:rPr lang="en-US" dirty="0" err="1"/>
              <a:t>здравственим</a:t>
            </a:r>
            <a:r>
              <a:rPr lang="en-US" dirty="0"/>
              <a:t> </a:t>
            </a:r>
            <a:r>
              <a:rPr lang="en-US" dirty="0" err="1"/>
              <a:t>установама</a:t>
            </a:r>
            <a:r>
              <a:rPr lang="en-US" dirty="0"/>
              <a:t>; </a:t>
            </a:r>
            <a:endParaRPr lang="sr-Cyrl-R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прати</a:t>
            </a:r>
            <a:r>
              <a:rPr lang="en-US" dirty="0"/>
              <a:t> </a:t>
            </a:r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научних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/>
              <a:t> и </a:t>
            </a:r>
            <a:r>
              <a:rPr lang="en-US" dirty="0" err="1"/>
              <a:t>даје</a:t>
            </a:r>
            <a:r>
              <a:rPr lang="en-US" dirty="0"/>
              <a:t> </a:t>
            </a:r>
            <a:r>
              <a:rPr lang="en-US" dirty="0" err="1"/>
              <a:t>мишљење</a:t>
            </a:r>
            <a:r>
              <a:rPr lang="en-US" dirty="0"/>
              <a:t> о </a:t>
            </a:r>
            <a:r>
              <a:rPr lang="en-US" dirty="0" err="1"/>
              <a:t>спорним</a:t>
            </a:r>
            <a:r>
              <a:rPr lang="en-US" dirty="0"/>
              <a:t> </a:t>
            </a:r>
            <a:r>
              <a:rPr lang="en-US" dirty="0" err="1"/>
              <a:t>питањима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значаја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научно-истраживачки</a:t>
            </a:r>
            <a:r>
              <a:rPr lang="en-US" dirty="0"/>
              <a:t> </a:t>
            </a:r>
            <a:r>
              <a:rPr lang="en-US" dirty="0" err="1"/>
              <a:t>рад</a:t>
            </a:r>
            <a:r>
              <a:rPr lang="en-US" dirty="0"/>
              <a:t> у </a:t>
            </a:r>
            <a:r>
              <a:rPr lang="en-US" dirty="0" err="1"/>
              <a:t>медицини</a:t>
            </a:r>
            <a:r>
              <a:rPr lang="en-US" dirty="0"/>
              <a:t> </a:t>
            </a:r>
            <a:r>
              <a:rPr lang="en-US" dirty="0" err="1"/>
              <a:t>итд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/>
              <a:t>Закон</a:t>
            </a:r>
            <a:r>
              <a:rPr lang="en-US" dirty="0"/>
              <a:t> о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/>
              <a:t>заштити</a:t>
            </a:r>
            <a:r>
              <a:rPr lang="en-US" dirty="0"/>
              <a:t> </a:t>
            </a:r>
            <a:r>
              <a:rPr lang="en-US" dirty="0" err="1"/>
              <a:t>Републике</a:t>
            </a:r>
            <a:r>
              <a:rPr lang="en-US" dirty="0"/>
              <a:t> </a:t>
            </a:r>
            <a:r>
              <a:rPr lang="en-US" dirty="0" err="1" smtClean="0"/>
              <a:t>Србије</a:t>
            </a:r>
            <a:r>
              <a:rPr lang="sr-Cyrl-RS" dirty="0" smtClean="0"/>
              <a:t> </a:t>
            </a:r>
            <a:r>
              <a:rPr lang="en-US" dirty="0" smtClean="0"/>
              <a:t>"</a:t>
            </a:r>
            <a:r>
              <a:rPr lang="en-US" dirty="0" err="1" smtClean="0"/>
              <a:t>Стручни</a:t>
            </a:r>
            <a:r>
              <a:rPr lang="en-US" dirty="0" smtClean="0"/>
              <a:t> </a:t>
            </a:r>
            <a:r>
              <a:rPr lang="en-US" dirty="0" err="1"/>
              <a:t>органи</a:t>
            </a:r>
            <a:r>
              <a:rPr lang="en-US" dirty="0"/>
              <a:t> у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 smtClean="0"/>
              <a:t>установи</a:t>
            </a:r>
            <a:r>
              <a:rPr lang="en-US" dirty="0" smtClean="0"/>
              <a:t>„</a:t>
            </a:r>
            <a:r>
              <a:rPr lang="sr-Cyrl-RS" dirty="0" smtClean="0"/>
              <a:t> </a:t>
            </a:r>
            <a:r>
              <a:rPr lang="en-US" dirty="0" err="1" smtClean="0"/>
              <a:t>чланом</a:t>
            </a:r>
            <a:r>
              <a:rPr lang="en-US" dirty="0" smtClean="0"/>
              <a:t> </a:t>
            </a:r>
            <a:r>
              <a:rPr lang="en-US" dirty="0"/>
              <a:t>147, 148 </a:t>
            </a:r>
            <a:r>
              <a:rPr lang="en-US" dirty="0" err="1"/>
              <a:t>прописује</a:t>
            </a:r>
            <a:r>
              <a:rPr lang="en-US" dirty="0"/>
              <a:t> и </a:t>
            </a:r>
            <a:r>
              <a:rPr lang="en-US" dirty="0" err="1"/>
              <a:t>уређује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одбор</a:t>
            </a:r>
            <a:r>
              <a:rPr lang="en-US" dirty="0"/>
              <a:t>. </a:t>
            </a:r>
            <a:r>
              <a:rPr lang="en-US" dirty="0" err="1"/>
              <a:t>Члан</a:t>
            </a:r>
            <a:r>
              <a:rPr lang="en-US" dirty="0"/>
              <a:t> 147."Етички </a:t>
            </a:r>
            <a:r>
              <a:rPr lang="en-US" dirty="0" err="1"/>
              <a:t>одбор</a:t>
            </a:r>
            <a:r>
              <a:rPr lang="en-US" dirty="0"/>
              <a:t> </a:t>
            </a:r>
            <a:r>
              <a:rPr lang="en-US" dirty="0" err="1"/>
              <a:t>јесте</a:t>
            </a:r>
            <a:r>
              <a:rPr lang="en-US" dirty="0"/>
              <a:t> </a:t>
            </a:r>
            <a:r>
              <a:rPr lang="en-US" dirty="0" err="1"/>
              <a:t>стручно</a:t>
            </a:r>
            <a:r>
              <a:rPr lang="en-US" dirty="0"/>
              <a:t> </a:t>
            </a:r>
            <a:r>
              <a:rPr lang="en-US" dirty="0" err="1"/>
              <a:t>тело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прати</a:t>
            </a:r>
            <a:r>
              <a:rPr lang="en-US" dirty="0"/>
              <a:t> </a:t>
            </a:r>
            <a:r>
              <a:rPr lang="en-US" dirty="0" err="1"/>
              <a:t>пружање</a:t>
            </a:r>
            <a:r>
              <a:rPr lang="en-US" dirty="0"/>
              <a:t> и </a:t>
            </a:r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заштите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начелима</a:t>
            </a:r>
            <a:r>
              <a:rPr lang="en-US" dirty="0"/>
              <a:t> </a:t>
            </a:r>
            <a:r>
              <a:rPr lang="en-US" dirty="0" err="1"/>
              <a:t>професионалне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5367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3511"/>
            <a:ext cx="10515600" cy="643467"/>
          </a:xfrm>
        </p:spPr>
        <p:txBody>
          <a:bodyPr>
            <a:normAutofit fontScale="90000"/>
          </a:bodyPr>
          <a:lstStyle/>
          <a:p>
            <a:r>
              <a:rPr lang="sr-Cyrl-RS" dirty="0" smtClean="0">
                <a:latin typeface="+mn-lt"/>
              </a:rPr>
              <a:t>Етички одб</a:t>
            </a:r>
            <a:r>
              <a:rPr lang="en-US" dirty="0" smtClean="0">
                <a:latin typeface="+mn-lt"/>
              </a:rPr>
              <a:t>o</a:t>
            </a:r>
            <a:r>
              <a:rPr lang="sr-Cyrl-RS" dirty="0" smtClean="0">
                <a:latin typeface="+mn-lt"/>
              </a:rPr>
              <a:t>р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7" y="1004710"/>
            <a:ext cx="11604977" cy="5542845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/>
              <a:t>Директор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установе</a:t>
            </a:r>
            <a:r>
              <a:rPr lang="en-US" dirty="0"/>
              <a:t> </a:t>
            </a:r>
            <a:r>
              <a:rPr lang="en-US" dirty="0" err="1"/>
              <a:t>именује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одбор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Стручног</a:t>
            </a:r>
            <a:r>
              <a:rPr lang="en-US" dirty="0"/>
              <a:t> </a:t>
            </a:r>
            <a:r>
              <a:rPr lang="en-US" dirty="0" err="1"/>
              <a:t>савета</a:t>
            </a:r>
            <a:r>
              <a:rPr lang="en-US" dirty="0"/>
              <a:t>. </a:t>
            </a:r>
            <a:r>
              <a:rPr lang="en-US" dirty="0" err="1"/>
              <a:t>Чланови</a:t>
            </a:r>
            <a:r>
              <a:rPr lang="en-US" dirty="0"/>
              <a:t> </a:t>
            </a:r>
            <a:r>
              <a:rPr lang="en-US" dirty="0" err="1"/>
              <a:t>Етичког</a:t>
            </a:r>
            <a:r>
              <a:rPr lang="en-US" dirty="0"/>
              <a:t> </a:t>
            </a:r>
            <a:r>
              <a:rPr lang="en-US" dirty="0" err="1"/>
              <a:t>одбора</a:t>
            </a:r>
            <a:r>
              <a:rPr lang="en-US" dirty="0"/>
              <a:t> </a:t>
            </a:r>
            <a:r>
              <a:rPr lang="en-US" dirty="0" err="1"/>
              <a:t>именују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реда</a:t>
            </a:r>
            <a:r>
              <a:rPr lang="en-US" dirty="0"/>
              <a:t> </a:t>
            </a:r>
            <a:r>
              <a:rPr lang="en-US" dirty="0" err="1"/>
              <a:t>запослених</a:t>
            </a:r>
            <a:r>
              <a:rPr lang="en-US" dirty="0"/>
              <a:t> </a:t>
            </a:r>
            <a:r>
              <a:rPr lang="en-US" dirty="0" err="1"/>
              <a:t>здравствених</a:t>
            </a:r>
            <a:r>
              <a:rPr lang="en-US" dirty="0"/>
              <a:t> </a:t>
            </a:r>
            <a:r>
              <a:rPr lang="en-US" dirty="0" err="1"/>
              <a:t>радника</a:t>
            </a:r>
            <a:r>
              <a:rPr lang="en-US" dirty="0"/>
              <a:t> у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/>
              <a:t>установи</a:t>
            </a:r>
            <a:r>
              <a:rPr lang="en-US" dirty="0"/>
              <a:t> и </a:t>
            </a:r>
            <a:r>
              <a:rPr lang="en-US" dirty="0" err="1"/>
              <a:t>грађана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завршеним</a:t>
            </a:r>
            <a:r>
              <a:rPr lang="en-US" dirty="0"/>
              <a:t> </a:t>
            </a:r>
            <a:r>
              <a:rPr lang="en-US" dirty="0" err="1"/>
              <a:t>правним</a:t>
            </a:r>
            <a:r>
              <a:rPr lang="en-US" dirty="0"/>
              <a:t> </a:t>
            </a:r>
            <a:r>
              <a:rPr lang="en-US" dirty="0" err="1"/>
              <a:t>факултетом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живе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раде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територији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коју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здравствена</a:t>
            </a:r>
            <a:r>
              <a:rPr lang="en-US" dirty="0"/>
              <a:t> </a:t>
            </a:r>
            <a:r>
              <a:rPr lang="en-US" dirty="0" err="1"/>
              <a:t>установа</a:t>
            </a:r>
            <a:r>
              <a:rPr lang="en-US" dirty="0"/>
              <a:t> </a:t>
            </a:r>
            <a:r>
              <a:rPr lang="en-US" dirty="0" err="1"/>
              <a:t>основана</a:t>
            </a:r>
            <a:r>
              <a:rPr lang="en-US" dirty="0"/>
              <a:t>. </a:t>
            </a:r>
            <a:r>
              <a:rPr lang="en-US" dirty="0" err="1"/>
              <a:t>Број</a:t>
            </a:r>
            <a:r>
              <a:rPr lang="en-US" dirty="0"/>
              <a:t> </a:t>
            </a:r>
            <a:r>
              <a:rPr lang="en-US" dirty="0" err="1"/>
              <a:t>чланова</a:t>
            </a:r>
            <a:r>
              <a:rPr lang="en-US" dirty="0"/>
              <a:t> </a:t>
            </a:r>
            <a:r>
              <a:rPr lang="en-US" dirty="0" err="1"/>
              <a:t>Етичког</a:t>
            </a:r>
            <a:r>
              <a:rPr lang="en-US" dirty="0"/>
              <a:t> </a:t>
            </a:r>
            <a:r>
              <a:rPr lang="en-US" dirty="0" err="1"/>
              <a:t>одбора</a:t>
            </a:r>
            <a:r>
              <a:rPr lang="en-US" dirty="0"/>
              <a:t> </a:t>
            </a:r>
            <a:r>
              <a:rPr lang="en-US" dirty="0" err="1"/>
              <a:t>уређује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Статутом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установе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/>
              <a:t>" </a:t>
            </a:r>
            <a:r>
              <a:rPr lang="en-US" dirty="0" err="1"/>
              <a:t>Члан</a:t>
            </a:r>
            <a:r>
              <a:rPr lang="en-US" dirty="0"/>
              <a:t> 148."Задаци </a:t>
            </a:r>
            <a:r>
              <a:rPr lang="en-US" dirty="0" err="1"/>
              <a:t>Етичког</a:t>
            </a:r>
            <a:r>
              <a:rPr lang="en-US" dirty="0"/>
              <a:t> </a:t>
            </a:r>
            <a:r>
              <a:rPr lang="en-US" dirty="0" err="1"/>
              <a:t>одбора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установе</a:t>
            </a:r>
            <a:r>
              <a:rPr lang="en-US" dirty="0"/>
              <a:t> </a:t>
            </a:r>
            <a:r>
              <a:rPr lang="en-US" dirty="0" err="1"/>
              <a:t>јесу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: </a:t>
            </a:r>
            <a:endParaRPr lang="sr-Cyrl-RS" dirty="0" smtClean="0"/>
          </a:p>
          <a:p>
            <a:r>
              <a:rPr lang="en-US" dirty="0" smtClean="0"/>
              <a:t>1)</a:t>
            </a:r>
            <a:r>
              <a:rPr lang="en-US" dirty="0" err="1" smtClean="0"/>
              <a:t>Прати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анализира</a:t>
            </a:r>
            <a:r>
              <a:rPr lang="en-US" dirty="0"/>
              <a:t> </a:t>
            </a:r>
            <a:r>
              <a:rPr lang="en-US" dirty="0" err="1"/>
              <a:t>примену</a:t>
            </a:r>
            <a:r>
              <a:rPr lang="en-US" dirty="0"/>
              <a:t> </a:t>
            </a:r>
            <a:r>
              <a:rPr lang="en-US" dirty="0" err="1"/>
              <a:t>начела</a:t>
            </a:r>
            <a:r>
              <a:rPr lang="en-US" dirty="0"/>
              <a:t> </a:t>
            </a:r>
            <a:r>
              <a:rPr lang="en-US" dirty="0" err="1"/>
              <a:t>професионалне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у </a:t>
            </a:r>
            <a:r>
              <a:rPr lang="en-US" dirty="0" err="1"/>
              <a:t>обављању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делатности</a:t>
            </a:r>
            <a:r>
              <a:rPr lang="en-US" dirty="0"/>
              <a:t>; </a:t>
            </a:r>
            <a:endParaRPr lang="sr-Cyrl-RS" dirty="0" smtClean="0"/>
          </a:p>
          <a:p>
            <a:r>
              <a:rPr lang="en-US" dirty="0" smtClean="0"/>
              <a:t>2)</a:t>
            </a:r>
            <a:r>
              <a:rPr lang="en-US" dirty="0" err="1" smtClean="0"/>
              <a:t>Даје</a:t>
            </a:r>
            <a:r>
              <a:rPr lang="en-US" dirty="0" smtClean="0"/>
              <a:t> </a:t>
            </a:r>
            <a:r>
              <a:rPr lang="en-US" dirty="0" err="1"/>
              <a:t>сагласност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научних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/>
              <a:t>, </a:t>
            </a:r>
            <a:r>
              <a:rPr lang="en-US" dirty="0" err="1"/>
              <a:t>медицинских</a:t>
            </a:r>
            <a:r>
              <a:rPr lang="en-US" dirty="0"/>
              <a:t> </a:t>
            </a:r>
            <a:r>
              <a:rPr lang="en-US" dirty="0" err="1"/>
              <a:t>огледа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клиничких</a:t>
            </a:r>
            <a:r>
              <a:rPr lang="en-US" dirty="0"/>
              <a:t> </a:t>
            </a:r>
            <a:r>
              <a:rPr lang="en-US" dirty="0" err="1"/>
              <a:t>испитивања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 и </a:t>
            </a:r>
            <a:r>
              <a:rPr lang="en-US" dirty="0" err="1"/>
              <a:t>медицинских</a:t>
            </a:r>
            <a:r>
              <a:rPr lang="en-US" dirty="0"/>
              <a:t> </a:t>
            </a:r>
            <a:r>
              <a:rPr lang="en-US" dirty="0" err="1"/>
              <a:t>средстава</a:t>
            </a:r>
            <a:r>
              <a:rPr lang="en-US" dirty="0"/>
              <a:t> у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/>
              <a:t>установи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прати</a:t>
            </a:r>
            <a:r>
              <a:rPr lang="en-US" dirty="0"/>
              <a:t> </a:t>
            </a:r>
            <a:r>
              <a:rPr lang="en-US" dirty="0" err="1"/>
              <a:t>њихово</a:t>
            </a:r>
            <a:r>
              <a:rPr lang="en-US" dirty="0"/>
              <a:t> </a:t>
            </a:r>
            <a:r>
              <a:rPr lang="en-US" dirty="0" err="1"/>
              <a:t>спровођење</a:t>
            </a:r>
            <a:r>
              <a:rPr lang="en-US" dirty="0"/>
              <a:t>; </a:t>
            </a:r>
            <a:endParaRPr lang="sr-Cyrl-RS" dirty="0" smtClean="0"/>
          </a:p>
          <a:p>
            <a:r>
              <a:rPr lang="en-US" dirty="0" smtClean="0"/>
              <a:t>3)</a:t>
            </a:r>
            <a:r>
              <a:rPr lang="en-US" dirty="0" err="1" smtClean="0"/>
              <a:t>Доноси</a:t>
            </a:r>
            <a:r>
              <a:rPr lang="en-US" dirty="0" smtClean="0"/>
              <a:t> </a:t>
            </a:r>
            <a:r>
              <a:rPr lang="en-US" dirty="0" err="1"/>
              <a:t>одлуку</a:t>
            </a:r>
            <a:r>
              <a:rPr lang="en-US" dirty="0"/>
              <a:t> и </a:t>
            </a:r>
            <a:r>
              <a:rPr lang="en-US" dirty="0" err="1"/>
              <a:t>разматра</a:t>
            </a:r>
            <a:r>
              <a:rPr lang="en-US" dirty="0"/>
              <a:t> </a:t>
            </a:r>
            <a:r>
              <a:rPr lang="en-US" dirty="0" err="1"/>
              <a:t>стручна</a:t>
            </a:r>
            <a:r>
              <a:rPr lang="en-US" dirty="0"/>
              <a:t> </a:t>
            </a:r>
            <a:r>
              <a:rPr lang="en-US" dirty="0" err="1"/>
              <a:t>питања</a:t>
            </a:r>
            <a:r>
              <a:rPr lang="en-US" dirty="0"/>
              <a:t> у </a:t>
            </a:r>
            <a:r>
              <a:rPr lang="en-US" dirty="0" err="1"/>
              <a:t>вези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узимањем</a:t>
            </a:r>
            <a:r>
              <a:rPr lang="en-US" dirty="0"/>
              <a:t> </a:t>
            </a:r>
            <a:r>
              <a:rPr lang="en-US" dirty="0" err="1"/>
              <a:t>делова</a:t>
            </a:r>
            <a:r>
              <a:rPr lang="en-US" dirty="0"/>
              <a:t> </a:t>
            </a:r>
            <a:r>
              <a:rPr lang="en-US" dirty="0" err="1"/>
              <a:t>људског</a:t>
            </a:r>
            <a:r>
              <a:rPr lang="en-US" dirty="0"/>
              <a:t> </a:t>
            </a:r>
            <a:r>
              <a:rPr lang="en-US" dirty="0" err="1"/>
              <a:t>тела</a:t>
            </a:r>
            <a:r>
              <a:rPr lang="en-US" dirty="0"/>
              <a:t> у </a:t>
            </a:r>
            <a:r>
              <a:rPr lang="en-US" dirty="0" err="1"/>
              <a:t>медицинске</a:t>
            </a:r>
            <a:r>
              <a:rPr lang="en-US" dirty="0"/>
              <a:t> и </a:t>
            </a:r>
            <a:r>
              <a:rPr lang="en-US" dirty="0" err="1"/>
              <a:t>научно-наставне</a:t>
            </a:r>
            <a:r>
              <a:rPr lang="en-US" dirty="0"/>
              <a:t> </a:t>
            </a:r>
            <a:r>
              <a:rPr lang="en-US" dirty="0" err="1"/>
              <a:t>сврхе</a:t>
            </a:r>
            <a:r>
              <a:rPr lang="en-US" dirty="0"/>
              <a:t>, у </a:t>
            </a:r>
            <a:r>
              <a:rPr lang="en-US" dirty="0" err="1"/>
              <a:t>складу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Законом</a:t>
            </a:r>
            <a:r>
              <a:rPr lang="en-US" dirty="0"/>
              <a:t>; </a:t>
            </a:r>
            <a:endParaRPr lang="sr-Cyrl-RS" dirty="0" smtClean="0"/>
          </a:p>
          <a:p>
            <a:r>
              <a:rPr lang="en-US" dirty="0" smtClean="0"/>
              <a:t>4)</a:t>
            </a:r>
            <a:r>
              <a:rPr lang="en-US" dirty="0" err="1" smtClean="0"/>
              <a:t>Доноси</a:t>
            </a:r>
            <a:r>
              <a:rPr lang="en-US" dirty="0" smtClean="0"/>
              <a:t> </a:t>
            </a:r>
            <a:r>
              <a:rPr lang="en-US" dirty="0" err="1"/>
              <a:t>одлуку</a:t>
            </a:r>
            <a:r>
              <a:rPr lang="en-US" dirty="0"/>
              <a:t> и </a:t>
            </a:r>
            <a:r>
              <a:rPr lang="en-US" dirty="0" err="1"/>
              <a:t>разматра</a:t>
            </a:r>
            <a:r>
              <a:rPr lang="en-US" dirty="0"/>
              <a:t> </a:t>
            </a:r>
            <a:r>
              <a:rPr lang="en-US" dirty="0" err="1"/>
              <a:t>стручна</a:t>
            </a:r>
            <a:r>
              <a:rPr lang="en-US" dirty="0"/>
              <a:t> </a:t>
            </a:r>
            <a:r>
              <a:rPr lang="en-US" dirty="0" err="1"/>
              <a:t>питања</a:t>
            </a:r>
            <a:r>
              <a:rPr lang="en-US" dirty="0"/>
              <a:t> у </a:t>
            </a:r>
            <a:r>
              <a:rPr lang="en-US" dirty="0" err="1"/>
              <a:t>вези</a:t>
            </a:r>
            <a:r>
              <a:rPr lang="en-US" dirty="0"/>
              <a:t> </a:t>
            </a:r>
            <a:r>
              <a:rPr lang="en-US" dirty="0" err="1"/>
              <a:t>са</a:t>
            </a:r>
            <a:r>
              <a:rPr lang="en-US" dirty="0"/>
              <a:t> </a:t>
            </a:r>
            <a:r>
              <a:rPr lang="en-US" dirty="0" err="1"/>
              <a:t>применом</a:t>
            </a:r>
            <a:r>
              <a:rPr lang="en-US" dirty="0"/>
              <a:t> </a:t>
            </a:r>
            <a:r>
              <a:rPr lang="en-US" dirty="0" err="1"/>
              <a:t>мера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лечење</a:t>
            </a:r>
            <a:r>
              <a:rPr lang="en-US" dirty="0"/>
              <a:t> </a:t>
            </a:r>
            <a:r>
              <a:rPr lang="en-US" dirty="0" err="1"/>
              <a:t>неплодности</a:t>
            </a:r>
            <a:r>
              <a:rPr lang="en-US" dirty="0"/>
              <a:t> </a:t>
            </a:r>
            <a:r>
              <a:rPr lang="en-US" dirty="0" err="1"/>
              <a:t>поступцима</a:t>
            </a:r>
            <a:r>
              <a:rPr lang="en-US" dirty="0"/>
              <a:t> </a:t>
            </a:r>
            <a:r>
              <a:rPr lang="en-US" dirty="0" err="1"/>
              <a:t>биомедицински</a:t>
            </a:r>
            <a:r>
              <a:rPr lang="en-US" dirty="0"/>
              <a:t> </a:t>
            </a:r>
            <a:r>
              <a:rPr lang="en-US" dirty="0" err="1"/>
              <a:t>потпомогнутим</a:t>
            </a:r>
            <a:r>
              <a:rPr lang="en-US" dirty="0"/>
              <a:t> </a:t>
            </a:r>
            <a:r>
              <a:rPr lang="en-US" dirty="0" err="1" smtClean="0"/>
              <a:t>оплођењем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32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3201"/>
            <a:ext cx="10515600" cy="587022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Етички одб</a:t>
            </a:r>
            <a:r>
              <a:rPr lang="en-US" dirty="0"/>
              <a:t>o</a:t>
            </a:r>
            <a:r>
              <a:rPr lang="sr-Cyrl-RS" dirty="0"/>
              <a:t>р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2" y="1015999"/>
            <a:ext cx="11661422" cy="5621867"/>
          </a:xfrm>
        </p:spPr>
        <p:txBody>
          <a:bodyPr/>
          <a:lstStyle/>
          <a:p>
            <a:r>
              <a:rPr lang="en-US" dirty="0"/>
              <a:t>5)</a:t>
            </a:r>
            <a:r>
              <a:rPr lang="en-US" dirty="0" err="1"/>
              <a:t>Прати</a:t>
            </a:r>
            <a:r>
              <a:rPr lang="en-US" dirty="0"/>
              <a:t> и </a:t>
            </a:r>
            <a:r>
              <a:rPr lang="en-US" dirty="0" err="1"/>
              <a:t>анализира</a:t>
            </a:r>
            <a:r>
              <a:rPr lang="en-US" dirty="0"/>
              <a:t> </a:t>
            </a:r>
            <a:r>
              <a:rPr lang="en-US" dirty="0" err="1"/>
              <a:t>етичност</a:t>
            </a:r>
            <a:r>
              <a:rPr lang="en-US" dirty="0"/>
              <a:t> </a:t>
            </a:r>
            <a:r>
              <a:rPr lang="en-US" dirty="0" err="1"/>
              <a:t>односа</a:t>
            </a:r>
            <a:r>
              <a:rPr lang="en-US" dirty="0"/>
              <a:t> </a:t>
            </a:r>
            <a:r>
              <a:rPr lang="en-US" dirty="0" err="1"/>
              <a:t>између</a:t>
            </a:r>
            <a:r>
              <a:rPr lang="en-US" dirty="0"/>
              <a:t> </a:t>
            </a:r>
            <a:r>
              <a:rPr lang="en-US" dirty="0" err="1"/>
              <a:t>здравствених</a:t>
            </a:r>
            <a:r>
              <a:rPr lang="en-US" dirty="0"/>
              <a:t> </a:t>
            </a:r>
            <a:r>
              <a:rPr lang="en-US" dirty="0" err="1"/>
              <a:t>радника</a:t>
            </a:r>
            <a:r>
              <a:rPr lang="en-US" dirty="0"/>
              <a:t> и </a:t>
            </a:r>
            <a:r>
              <a:rPr lang="en-US" dirty="0" err="1"/>
              <a:t>пацијената</a:t>
            </a:r>
            <a:r>
              <a:rPr lang="en-US" dirty="0"/>
              <a:t>, </a:t>
            </a:r>
            <a:r>
              <a:rPr lang="en-US" dirty="0" err="1"/>
              <a:t>посебно</a:t>
            </a:r>
            <a:r>
              <a:rPr lang="en-US" dirty="0"/>
              <a:t> у </a:t>
            </a:r>
            <a:r>
              <a:rPr lang="en-US" dirty="0" err="1"/>
              <a:t>области</a:t>
            </a:r>
            <a:r>
              <a:rPr lang="en-US" dirty="0"/>
              <a:t> </a:t>
            </a:r>
            <a:r>
              <a:rPr lang="en-US" dirty="0" err="1"/>
              <a:t>давања</a:t>
            </a:r>
            <a:r>
              <a:rPr lang="en-US" dirty="0"/>
              <a:t> </a:t>
            </a:r>
            <a:r>
              <a:rPr lang="en-US" dirty="0" err="1"/>
              <a:t>сагласности</a:t>
            </a:r>
            <a:r>
              <a:rPr lang="en-US" dirty="0"/>
              <a:t> </a:t>
            </a:r>
            <a:r>
              <a:rPr lang="en-US" dirty="0" err="1"/>
              <a:t>пацијента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продужену</a:t>
            </a:r>
            <a:r>
              <a:rPr lang="en-US" dirty="0"/>
              <a:t> </a:t>
            </a:r>
            <a:r>
              <a:rPr lang="en-US" dirty="0" err="1"/>
              <a:t>медицинску</a:t>
            </a:r>
            <a:r>
              <a:rPr lang="en-US" dirty="0"/>
              <a:t> </a:t>
            </a:r>
            <a:r>
              <a:rPr lang="en-US" dirty="0" err="1"/>
              <a:t>меру</a:t>
            </a:r>
            <a:r>
              <a:rPr lang="en-US" dirty="0"/>
              <a:t>; </a:t>
            </a:r>
            <a:endParaRPr lang="sr-Cyrl-RS" dirty="0" smtClean="0"/>
          </a:p>
          <a:p>
            <a:r>
              <a:rPr lang="en-US" dirty="0" smtClean="0"/>
              <a:t>6)</a:t>
            </a:r>
            <a:r>
              <a:rPr lang="en-US" dirty="0" err="1" smtClean="0"/>
              <a:t>Прати</a:t>
            </a:r>
            <a:r>
              <a:rPr lang="en-US" dirty="0"/>
              <a:t>, </a:t>
            </a:r>
            <a:r>
              <a:rPr lang="en-US" dirty="0" err="1"/>
              <a:t>анализира</a:t>
            </a:r>
            <a:r>
              <a:rPr lang="en-US" dirty="0"/>
              <a:t> и </a:t>
            </a:r>
            <a:r>
              <a:rPr lang="en-US" dirty="0" err="1"/>
              <a:t>даје</a:t>
            </a:r>
            <a:r>
              <a:rPr lang="en-US" dirty="0"/>
              <a:t> </a:t>
            </a:r>
            <a:r>
              <a:rPr lang="en-US" dirty="0" err="1"/>
              <a:t>мишљења</a:t>
            </a:r>
            <a:r>
              <a:rPr lang="en-US" dirty="0"/>
              <a:t> о </a:t>
            </a:r>
            <a:r>
              <a:rPr lang="en-US" dirty="0" err="1"/>
              <a:t>примени</a:t>
            </a:r>
            <a:r>
              <a:rPr lang="en-US" dirty="0"/>
              <a:t> </a:t>
            </a:r>
            <a:r>
              <a:rPr lang="en-US" dirty="0" err="1"/>
              <a:t>начела</a:t>
            </a:r>
            <a:r>
              <a:rPr lang="en-US" dirty="0"/>
              <a:t> </a:t>
            </a:r>
            <a:r>
              <a:rPr lang="en-US" dirty="0" err="1"/>
              <a:t>професионалне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у </a:t>
            </a:r>
            <a:r>
              <a:rPr lang="en-US" dirty="0" err="1"/>
              <a:t>превенцији</a:t>
            </a:r>
            <a:r>
              <a:rPr lang="en-US" dirty="0"/>
              <a:t>, </a:t>
            </a:r>
            <a:r>
              <a:rPr lang="en-US" dirty="0" err="1"/>
              <a:t>дијагностици</a:t>
            </a:r>
            <a:r>
              <a:rPr lang="en-US" dirty="0"/>
              <a:t>, </a:t>
            </a:r>
            <a:r>
              <a:rPr lang="en-US" dirty="0" err="1"/>
              <a:t>лечењу</a:t>
            </a:r>
            <a:r>
              <a:rPr lang="en-US" dirty="0"/>
              <a:t>, </a:t>
            </a:r>
            <a:r>
              <a:rPr lang="en-US" dirty="0" err="1"/>
              <a:t>рехабилитацији</a:t>
            </a:r>
            <a:r>
              <a:rPr lang="en-US" dirty="0"/>
              <a:t>, </a:t>
            </a:r>
            <a:r>
              <a:rPr lang="en-US" dirty="0" err="1"/>
              <a:t>истраживању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о </a:t>
            </a:r>
            <a:r>
              <a:rPr lang="en-US" dirty="0" err="1"/>
              <a:t>увођењу</a:t>
            </a:r>
            <a:r>
              <a:rPr lang="en-US" dirty="0"/>
              <a:t> </a:t>
            </a:r>
            <a:r>
              <a:rPr lang="en-US" dirty="0" err="1"/>
              <a:t>нових</a:t>
            </a:r>
            <a:r>
              <a:rPr lang="en-US" dirty="0"/>
              <a:t> </a:t>
            </a:r>
            <a:r>
              <a:rPr lang="en-US" dirty="0" err="1"/>
              <a:t>здравствених</a:t>
            </a:r>
            <a:r>
              <a:rPr lang="en-US" dirty="0"/>
              <a:t> </a:t>
            </a:r>
            <a:r>
              <a:rPr lang="en-US" dirty="0" err="1"/>
              <a:t>технологија</a:t>
            </a:r>
            <a:r>
              <a:rPr lang="en-US" dirty="0" smtClean="0"/>
              <a:t>;</a:t>
            </a:r>
            <a:endParaRPr lang="sr-Cyrl-RS" dirty="0" smtClean="0"/>
          </a:p>
          <a:p>
            <a:r>
              <a:rPr lang="en-US" dirty="0" smtClean="0"/>
              <a:t>7)</a:t>
            </a:r>
            <a:r>
              <a:rPr lang="en-US" dirty="0" err="1" smtClean="0"/>
              <a:t>Доприноси</a:t>
            </a:r>
            <a:r>
              <a:rPr lang="en-US" dirty="0" smtClean="0"/>
              <a:t> </a:t>
            </a:r>
            <a:r>
              <a:rPr lang="en-US" dirty="0" err="1"/>
              <a:t>стварању</a:t>
            </a:r>
            <a:r>
              <a:rPr lang="en-US" dirty="0"/>
              <a:t> </a:t>
            </a:r>
            <a:r>
              <a:rPr lang="en-US" dirty="0" err="1"/>
              <a:t>навика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поштовање</a:t>
            </a:r>
            <a:r>
              <a:rPr lang="en-US" dirty="0"/>
              <a:t> и </a:t>
            </a:r>
            <a:r>
              <a:rPr lang="en-US" dirty="0" err="1"/>
              <a:t>примену</a:t>
            </a:r>
            <a:r>
              <a:rPr lang="en-US" dirty="0"/>
              <a:t> </a:t>
            </a:r>
            <a:r>
              <a:rPr lang="en-US" dirty="0" err="1"/>
              <a:t>начела</a:t>
            </a:r>
            <a:r>
              <a:rPr lang="en-US" dirty="0"/>
              <a:t> </a:t>
            </a:r>
            <a:r>
              <a:rPr lang="en-US" dirty="0" err="1"/>
              <a:t>професионалне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у </a:t>
            </a:r>
            <a:r>
              <a:rPr lang="en-US" dirty="0" err="1"/>
              <a:t>обављању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делатности</a:t>
            </a:r>
            <a:r>
              <a:rPr lang="en-US" dirty="0"/>
              <a:t>; </a:t>
            </a:r>
            <a:endParaRPr lang="sr-Cyrl-RS" dirty="0" smtClean="0"/>
          </a:p>
          <a:p>
            <a:r>
              <a:rPr lang="en-US" dirty="0" smtClean="0"/>
              <a:t>8)</a:t>
            </a:r>
            <a:r>
              <a:rPr lang="en-US" dirty="0" err="1" smtClean="0"/>
              <a:t>Врши</a:t>
            </a:r>
            <a:r>
              <a:rPr lang="en-US" dirty="0" smtClean="0"/>
              <a:t> </a:t>
            </a:r>
            <a:r>
              <a:rPr lang="en-US" dirty="0" err="1"/>
              <a:t>сталну</a:t>
            </a:r>
            <a:r>
              <a:rPr lang="en-US" dirty="0"/>
              <a:t> </a:t>
            </a:r>
            <a:r>
              <a:rPr lang="en-US" dirty="0" err="1"/>
              <a:t>саветодавну</a:t>
            </a:r>
            <a:r>
              <a:rPr lang="en-US" dirty="0"/>
              <a:t> </a:t>
            </a:r>
            <a:r>
              <a:rPr lang="en-US" dirty="0" err="1"/>
              <a:t>функцију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свим</a:t>
            </a:r>
            <a:r>
              <a:rPr lang="en-US" dirty="0"/>
              <a:t> </a:t>
            </a:r>
            <a:r>
              <a:rPr lang="en-US" dirty="0" err="1"/>
              <a:t>питањима</a:t>
            </a:r>
            <a:r>
              <a:rPr lang="en-US" dirty="0"/>
              <a:t> у </a:t>
            </a:r>
            <a:r>
              <a:rPr lang="en-US" dirty="0" err="1"/>
              <a:t>обављању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заштите</a:t>
            </a:r>
            <a:r>
              <a:rPr lang="en-US" dirty="0" smtClean="0"/>
              <a:t>;</a:t>
            </a:r>
            <a:endParaRPr lang="sr-Cyrl-RS" dirty="0" smtClean="0"/>
          </a:p>
          <a:p>
            <a:r>
              <a:rPr lang="en-US" dirty="0" smtClean="0"/>
              <a:t>9)</a:t>
            </a:r>
            <a:r>
              <a:rPr lang="en-US" dirty="0" err="1" smtClean="0"/>
              <a:t>Разматра</a:t>
            </a:r>
            <a:r>
              <a:rPr lang="en-US" dirty="0" smtClean="0"/>
              <a:t> </a:t>
            </a:r>
            <a:r>
              <a:rPr lang="en-US" dirty="0"/>
              <a:t>и </a:t>
            </a:r>
            <a:r>
              <a:rPr lang="en-US" dirty="0" err="1"/>
              <a:t>друга</a:t>
            </a:r>
            <a:r>
              <a:rPr lang="en-US" dirty="0"/>
              <a:t> </a:t>
            </a:r>
            <a:r>
              <a:rPr lang="en-US" dirty="0" err="1"/>
              <a:t>етичка</a:t>
            </a:r>
            <a:r>
              <a:rPr lang="en-US" dirty="0"/>
              <a:t> </a:t>
            </a:r>
            <a:r>
              <a:rPr lang="en-US" dirty="0" err="1"/>
              <a:t>питања</a:t>
            </a:r>
            <a:r>
              <a:rPr lang="en-US" dirty="0"/>
              <a:t> у </a:t>
            </a:r>
            <a:r>
              <a:rPr lang="en-US" dirty="0" err="1"/>
              <a:t>обављању</a:t>
            </a:r>
            <a:r>
              <a:rPr lang="en-US" dirty="0"/>
              <a:t> </a:t>
            </a:r>
            <a:r>
              <a:rPr lang="en-US" dirty="0" err="1"/>
              <a:t>делатности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установе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495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933"/>
            <a:ext cx="10515600" cy="6208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ЕТИЧКИ КОМИТЕТ И ЕТИЧКА КОМИСИЈА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44" y="1162754"/>
            <a:ext cx="11424356" cy="5226757"/>
          </a:xfrm>
        </p:spPr>
        <p:txBody>
          <a:bodyPr/>
          <a:lstStyle/>
          <a:p>
            <a:r>
              <a:rPr lang="en-US" dirty="0" err="1"/>
              <a:t>Савремени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медицине</a:t>
            </a:r>
            <a:r>
              <a:rPr lang="en-US" dirty="0"/>
              <a:t>, а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развој</a:t>
            </a:r>
            <a:r>
              <a:rPr lang="en-US" dirty="0"/>
              <a:t> </a:t>
            </a:r>
            <a:r>
              <a:rPr lang="en-US" dirty="0" err="1"/>
              <a:t>савремене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, </a:t>
            </a:r>
            <a:r>
              <a:rPr lang="en-US" dirty="0" err="1"/>
              <a:t>довео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бројним</a:t>
            </a:r>
            <a:r>
              <a:rPr lang="en-US" dirty="0"/>
              <a:t> </a:t>
            </a:r>
            <a:r>
              <a:rPr lang="en-US" dirty="0" err="1"/>
              <a:t>деловима</a:t>
            </a:r>
            <a:r>
              <a:rPr lang="en-US" dirty="0"/>
              <a:t> </a:t>
            </a:r>
            <a:r>
              <a:rPr lang="en-US" dirty="0" err="1"/>
              <a:t>лекарске</a:t>
            </a:r>
            <a:r>
              <a:rPr lang="en-US" dirty="0"/>
              <a:t> </a:t>
            </a:r>
            <a:r>
              <a:rPr lang="en-US" dirty="0" err="1"/>
              <a:t>деонтологије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ситуације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престају</a:t>
            </a:r>
            <a:r>
              <a:rPr lang="en-US" dirty="0"/>
              <a:t> </a:t>
            </a:r>
            <a:r>
              <a:rPr lang="en-US" dirty="0" err="1"/>
              <a:t>индивидуалне</a:t>
            </a:r>
            <a:r>
              <a:rPr lang="en-US" dirty="0"/>
              <a:t> </a:t>
            </a:r>
            <a:r>
              <a:rPr lang="en-US" dirty="0" err="1"/>
              <a:t>компетенције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јавила</a:t>
            </a:r>
            <a:r>
              <a:rPr lang="en-US" dirty="0"/>
              <a:t> </a:t>
            </a:r>
            <a:r>
              <a:rPr lang="en-US" dirty="0" err="1"/>
              <a:t>потреба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у </a:t>
            </a:r>
            <a:r>
              <a:rPr lang="en-US" dirty="0" err="1"/>
              <a:t>таквим</a:t>
            </a:r>
            <a:r>
              <a:rPr lang="en-US" dirty="0"/>
              <a:t> </a:t>
            </a:r>
            <a:r>
              <a:rPr lang="en-US" dirty="0" err="1"/>
              <a:t>ситуацијама</a:t>
            </a:r>
            <a:r>
              <a:rPr lang="en-US" dirty="0"/>
              <a:t> </a:t>
            </a:r>
            <a:r>
              <a:rPr lang="en-US" dirty="0" err="1"/>
              <a:t>одлучује</a:t>
            </a:r>
            <a:r>
              <a:rPr lang="en-US" dirty="0"/>
              <a:t> </a:t>
            </a:r>
            <a:r>
              <a:rPr lang="en-US" dirty="0" err="1"/>
              <a:t>тело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група</a:t>
            </a:r>
            <a:r>
              <a:rPr lang="en-US" dirty="0"/>
              <a:t> </a:t>
            </a:r>
            <a:r>
              <a:rPr lang="en-US" dirty="0" err="1" smtClean="0"/>
              <a:t>стручњака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 smtClean="0"/>
              <a:t>Формирани</a:t>
            </a:r>
            <a:r>
              <a:rPr lang="en-US" dirty="0" smtClean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због</a:t>
            </a:r>
            <a:r>
              <a:rPr lang="en-US" dirty="0"/>
              <a:t> </a:t>
            </a:r>
            <a:r>
              <a:rPr lang="en-US" dirty="0" err="1"/>
              <a:t>тога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комитети</a:t>
            </a:r>
            <a:r>
              <a:rPr lang="en-US" dirty="0"/>
              <a:t> и </a:t>
            </a:r>
            <a:r>
              <a:rPr lang="en-US" dirty="0" err="1"/>
              <a:t>етичке</a:t>
            </a:r>
            <a:r>
              <a:rPr lang="en-US" dirty="0"/>
              <a:t> </a:t>
            </a:r>
            <a:r>
              <a:rPr lang="en-US" dirty="0" err="1"/>
              <a:t>комисије</a:t>
            </a:r>
            <a:r>
              <a:rPr lang="en-US" dirty="0"/>
              <a:t>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струковних</a:t>
            </a:r>
            <a:r>
              <a:rPr lang="en-US" dirty="0"/>
              <a:t> </a:t>
            </a:r>
            <a:r>
              <a:rPr lang="en-US" dirty="0" err="1"/>
              <a:t>огранизација</a:t>
            </a:r>
            <a:r>
              <a:rPr lang="en-US" dirty="0"/>
              <a:t> – </a:t>
            </a:r>
            <a:r>
              <a:rPr lang="en-US" dirty="0" err="1"/>
              <a:t>лекарских</a:t>
            </a:r>
            <a:r>
              <a:rPr lang="en-US" dirty="0"/>
              <a:t> </a:t>
            </a:r>
            <a:r>
              <a:rPr lang="en-US" dirty="0" err="1"/>
              <a:t>подружница</a:t>
            </a:r>
            <a:r>
              <a:rPr lang="en-US" dirty="0"/>
              <a:t>, </a:t>
            </a:r>
            <a:r>
              <a:rPr lang="en-US" dirty="0" err="1"/>
              <a:t>лекарских</a:t>
            </a:r>
            <a:r>
              <a:rPr lang="en-US" dirty="0"/>
              <a:t> </a:t>
            </a:r>
            <a:r>
              <a:rPr lang="en-US" dirty="0" err="1"/>
              <a:t>комора</a:t>
            </a:r>
            <a:r>
              <a:rPr lang="en-US" dirty="0"/>
              <a:t> у </a:t>
            </a:r>
            <a:r>
              <a:rPr lang="en-US" dirty="0" err="1"/>
              <a:t>већим</a:t>
            </a:r>
            <a:r>
              <a:rPr lang="en-US" dirty="0"/>
              <a:t> </a:t>
            </a:r>
            <a:r>
              <a:rPr lang="en-US" dirty="0" err="1"/>
              <a:t>здравственим</a:t>
            </a:r>
            <a:r>
              <a:rPr lang="en-US" dirty="0"/>
              <a:t> </a:t>
            </a:r>
            <a:r>
              <a:rPr lang="en-US" dirty="0" err="1"/>
              <a:t>институцијама</a:t>
            </a:r>
            <a:r>
              <a:rPr lang="en-US" dirty="0"/>
              <a:t> и у </a:t>
            </a:r>
            <a:r>
              <a:rPr lang="en-US" dirty="0" err="1"/>
              <a:t>медицинским</a:t>
            </a:r>
            <a:r>
              <a:rPr lang="en-US" dirty="0"/>
              <a:t> </a:t>
            </a:r>
            <a:r>
              <a:rPr lang="en-US" dirty="0" err="1"/>
              <a:t>школама</a:t>
            </a:r>
            <a:r>
              <a:rPr lang="en-US" dirty="0"/>
              <a:t>,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медицинским</a:t>
            </a:r>
            <a:r>
              <a:rPr lang="en-US" dirty="0"/>
              <a:t> </a:t>
            </a:r>
            <a:r>
              <a:rPr lang="en-US" dirty="0" err="1"/>
              <a:t>факултетима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err="1" smtClean="0"/>
              <a:t>Питања</a:t>
            </a:r>
            <a:r>
              <a:rPr lang="en-US" dirty="0" smtClean="0"/>
              <a:t> </a:t>
            </a:r>
            <a:r>
              <a:rPr lang="en-US" dirty="0" err="1"/>
              <a:t>која</a:t>
            </a:r>
            <a:r>
              <a:rPr lang="en-US" dirty="0"/>
              <a:t> у </a:t>
            </a:r>
            <a:r>
              <a:rPr lang="en-US" dirty="0" err="1"/>
              <a:t>лекарској</a:t>
            </a:r>
            <a:r>
              <a:rPr lang="en-US" dirty="0"/>
              <a:t> </a:t>
            </a:r>
            <a:r>
              <a:rPr lang="en-US" dirty="0" err="1"/>
              <a:t>пракси</a:t>
            </a:r>
            <a:r>
              <a:rPr lang="en-US" dirty="0"/>
              <a:t> </a:t>
            </a:r>
            <a:r>
              <a:rPr lang="sr-Cyrl-RS" dirty="0" smtClean="0"/>
              <a:t>превазилазе </a:t>
            </a:r>
            <a:r>
              <a:rPr lang="en-US" dirty="0" err="1" smtClean="0"/>
              <a:t>компетенције</a:t>
            </a:r>
            <a:r>
              <a:rPr lang="en-US" dirty="0" smtClean="0"/>
              <a:t> </a:t>
            </a:r>
            <a:r>
              <a:rPr lang="en-US" dirty="0" err="1"/>
              <a:t>лекара</a:t>
            </a:r>
            <a:r>
              <a:rPr lang="en-US" dirty="0"/>
              <a:t> </a:t>
            </a:r>
            <a:r>
              <a:rPr lang="en-US" dirty="0" err="1"/>
              <a:t>појединца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углавном</a:t>
            </a:r>
            <a:r>
              <a:rPr lang="en-US" dirty="0"/>
              <a:t> </a:t>
            </a:r>
            <a:r>
              <a:rPr lang="en-US" dirty="0" err="1"/>
              <a:t>везана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права</a:t>
            </a:r>
            <a:r>
              <a:rPr lang="en-US" dirty="0"/>
              <a:t> и </a:t>
            </a:r>
            <a:r>
              <a:rPr lang="en-US" dirty="0" err="1"/>
              <a:t>дужности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4386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10515600" cy="756356"/>
          </a:xfrm>
        </p:spPr>
        <p:txBody>
          <a:bodyPr/>
          <a:lstStyle/>
          <a:p>
            <a:r>
              <a:rPr lang="ru-RU" dirty="0" smtClean="0"/>
              <a:t>ЕТИЧКИ КОМИТЕТ И ЕТИЧКА КОМИСИЈА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3" y="1207910"/>
            <a:ext cx="11446934" cy="5215467"/>
          </a:xfrm>
        </p:spPr>
        <p:txBody>
          <a:bodyPr/>
          <a:lstStyle/>
          <a:p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етичка</a:t>
            </a:r>
            <a:r>
              <a:rPr lang="en-US" dirty="0"/>
              <a:t> </a:t>
            </a:r>
            <a:r>
              <a:rPr lang="en-US" dirty="0" err="1"/>
              <a:t>комисија</a:t>
            </a:r>
            <a:r>
              <a:rPr lang="en-US" dirty="0"/>
              <a:t> </a:t>
            </a:r>
            <a:r>
              <a:rPr lang="en-US" dirty="0" err="1"/>
              <a:t>одлучује</a:t>
            </a:r>
            <a:r>
              <a:rPr lang="en-US" dirty="0"/>
              <a:t> о: </a:t>
            </a:r>
            <a:r>
              <a:rPr lang="en-US" dirty="0" smtClean="0"/>
              <a:t>1.принудном</a:t>
            </a:r>
            <a:r>
              <a:rPr lang="sr-Cyrl-RS" dirty="0" smtClean="0"/>
              <a:t> </a:t>
            </a:r>
            <a:r>
              <a:rPr lang="en-US" dirty="0" err="1" smtClean="0"/>
              <a:t>или</a:t>
            </a:r>
            <a:r>
              <a:rPr lang="en-US" dirty="0" smtClean="0"/>
              <a:t> </a:t>
            </a:r>
            <a:r>
              <a:rPr lang="en-US" dirty="0" err="1"/>
              <a:t>недобровољном</a:t>
            </a:r>
            <a:r>
              <a:rPr lang="en-US" dirty="0"/>
              <a:t> </a:t>
            </a:r>
            <a:r>
              <a:rPr lang="en-US" dirty="0" err="1"/>
              <a:t>лечењу</a:t>
            </a:r>
            <a:r>
              <a:rPr lang="en-US" dirty="0"/>
              <a:t>, 2.примени и </a:t>
            </a:r>
            <a:r>
              <a:rPr lang="en-US" dirty="0" err="1"/>
              <a:t>испитивању</a:t>
            </a:r>
            <a:r>
              <a:rPr lang="en-US" dirty="0"/>
              <a:t> </a:t>
            </a:r>
            <a:r>
              <a:rPr lang="en-US" dirty="0" err="1"/>
              <a:t>нових</a:t>
            </a:r>
            <a:r>
              <a:rPr lang="en-US" dirty="0"/>
              <a:t> </a:t>
            </a:r>
            <a:r>
              <a:rPr lang="en-US" dirty="0" err="1"/>
              <a:t>лекова</a:t>
            </a:r>
            <a:r>
              <a:rPr lang="en-US" dirty="0"/>
              <a:t>, 3.прибављању </a:t>
            </a:r>
            <a:r>
              <a:rPr lang="en-US" dirty="0" err="1"/>
              <a:t>сагласности</a:t>
            </a:r>
            <a:r>
              <a:rPr lang="en-US" dirty="0"/>
              <a:t> </a:t>
            </a:r>
            <a:r>
              <a:rPr lang="en-US" dirty="0" err="1"/>
              <a:t>испитаника</a:t>
            </a:r>
            <a:r>
              <a:rPr lang="en-US" dirty="0"/>
              <a:t>, 4. </a:t>
            </a:r>
            <a:r>
              <a:rPr lang="en-US" dirty="0" err="1"/>
              <a:t>ситуацијама</a:t>
            </a:r>
            <a:r>
              <a:rPr lang="en-US" dirty="0"/>
              <a:t> </a:t>
            </a:r>
            <a:r>
              <a:rPr lang="en-US" dirty="0" err="1"/>
              <a:t>прихватања</a:t>
            </a:r>
            <a:r>
              <a:rPr lang="en-US" dirty="0"/>
              <a:t>, </a:t>
            </a:r>
            <a:r>
              <a:rPr lang="en-US" dirty="0" err="1"/>
              <a:t>подржавања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давања</a:t>
            </a:r>
            <a:r>
              <a:rPr lang="en-US" dirty="0"/>
              <a:t> </a:t>
            </a:r>
            <a:r>
              <a:rPr lang="en-US" dirty="0" err="1"/>
              <a:t>нових</a:t>
            </a:r>
            <a:r>
              <a:rPr lang="en-US" dirty="0"/>
              <a:t> </a:t>
            </a:r>
            <a:r>
              <a:rPr lang="en-US" dirty="0" err="1"/>
              <a:t>предлога</a:t>
            </a:r>
            <a:r>
              <a:rPr lang="en-US" dirty="0"/>
              <a:t>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израда</a:t>
            </a:r>
            <a:r>
              <a:rPr lang="en-US" dirty="0"/>
              <a:t> </a:t>
            </a:r>
            <a:r>
              <a:rPr lang="en-US" dirty="0" err="1"/>
              <a:t>магистарских</a:t>
            </a:r>
            <a:r>
              <a:rPr lang="en-US" dirty="0"/>
              <a:t> </a:t>
            </a:r>
            <a:r>
              <a:rPr lang="en-US" dirty="0" err="1"/>
              <a:t>радова</a:t>
            </a:r>
            <a:r>
              <a:rPr lang="en-US" dirty="0"/>
              <a:t> и </a:t>
            </a:r>
            <a:r>
              <a:rPr lang="en-US" dirty="0" err="1"/>
              <a:t>докторских</a:t>
            </a:r>
            <a:r>
              <a:rPr lang="en-US" dirty="0"/>
              <a:t> </a:t>
            </a:r>
            <a:r>
              <a:rPr lang="en-US" dirty="0" err="1"/>
              <a:t>дисертација</a:t>
            </a:r>
            <a:r>
              <a:rPr lang="en-US" dirty="0"/>
              <a:t>, 5.оправданости </a:t>
            </a:r>
            <a:r>
              <a:rPr lang="en-US" dirty="0" err="1"/>
              <a:t>примене</a:t>
            </a:r>
            <a:r>
              <a:rPr lang="en-US" dirty="0"/>
              <a:t> </a:t>
            </a:r>
            <a:r>
              <a:rPr lang="en-US" dirty="0" err="1"/>
              <a:t>реанимације</a:t>
            </a:r>
            <a:r>
              <a:rPr lang="en-US" dirty="0"/>
              <a:t> у </a:t>
            </a:r>
            <a:r>
              <a:rPr lang="en-US" dirty="0" err="1"/>
              <a:t>деликатним</a:t>
            </a:r>
            <a:r>
              <a:rPr lang="en-US" dirty="0"/>
              <a:t> </a:t>
            </a:r>
            <a:r>
              <a:rPr lang="en-US" dirty="0" err="1"/>
              <a:t>стањима</a:t>
            </a:r>
            <a:r>
              <a:rPr lang="en-US" dirty="0"/>
              <a:t> </a:t>
            </a:r>
            <a:r>
              <a:rPr lang="en-US" dirty="0" err="1"/>
              <a:t>угрожености</a:t>
            </a:r>
            <a:r>
              <a:rPr lang="en-US" dirty="0"/>
              <a:t> </a:t>
            </a:r>
            <a:r>
              <a:rPr lang="en-US" dirty="0" err="1"/>
              <a:t>живота</a:t>
            </a:r>
            <a:r>
              <a:rPr lang="en-US" dirty="0"/>
              <a:t> </a:t>
            </a:r>
            <a:r>
              <a:rPr lang="en-US" dirty="0" err="1"/>
              <a:t>болесника</a:t>
            </a:r>
            <a:r>
              <a:rPr lang="en-US" dirty="0"/>
              <a:t>, 6.ситуацији </a:t>
            </a:r>
            <a:r>
              <a:rPr lang="en-US" dirty="0" err="1"/>
              <a:t>одлучивања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ли</a:t>
            </a:r>
            <a:r>
              <a:rPr lang="en-US" dirty="0"/>
              <a:t> </a:t>
            </a:r>
            <a:r>
              <a:rPr lang="en-US" dirty="0" err="1"/>
              <a:t>помогнуто</a:t>
            </a:r>
            <a:r>
              <a:rPr lang="en-US" dirty="0"/>
              <a:t> </a:t>
            </a:r>
            <a:r>
              <a:rPr lang="en-US" dirty="0" err="1"/>
              <a:t>дисање</a:t>
            </a:r>
            <a:r>
              <a:rPr lang="en-US" dirty="0"/>
              <a:t> </a:t>
            </a:r>
            <a:r>
              <a:rPr lang="en-US" dirty="0" err="1"/>
              <a:t>наставити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га</a:t>
            </a:r>
            <a:r>
              <a:rPr lang="en-US" dirty="0"/>
              <a:t> </a:t>
            </a:r>
            <a:r>
              <a:rPr lang="en-US" dirty="0" err="1"/>
              <a:t>прекинути</a:t>
            </a:r>
            <a:r>
              <a:rPr lang="en-US" dirty="0"/>
              <a:t> </a:t>
            </a:r>
            <a:r>
              <a:rPr lang="en-US" dirty="0" err="1"/>
              <a:t>итд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en-US" dirty="0" smtClean="0"/>
              <a:t> </a:t>
            </a:r>
            <a:r>
              <a:rPr lang="en-US" dirty="0" err="1"/>
              <a:t>Улога</a:t>
            </a:r>
            <a:r>
              <a:rPr lang="en-US" dirty="0"/>
              <a:t> </a:t>
            </a:r>
            <a:r>
              <a:rPr lang="en-US" dirty="0" err="1"/>
              <a:t>етичких</a:t>
            </a:r>
            <a:r>
              <a:rPr lang="en-US" dirty="0"/>
              <a:t> </a:t>
            </a:r>
            <a:r>
              <a:rPr lang="en-US" dirty="0" err="1"/>
              <a:t>комитета</a:t>
            </a:r>
            <a:r>
              <a:rPr lang="en-US" dirty="0"/>
              <a:t> и </a:t>
            </a:r>
            <a:r>
              <a:rPr lang="en-US" dirty="0" err="1"/>
              <a:t>етичких</a:t>
            </a:r>
            <a:r>
              <a:rPr lang="en-US" dirty="0"/>
              <a:t> </a:t>
            </a:r>
            <a:r>
              <a:rPr lang="en-US" dirty="0" err="1"/>
              <a:t>комисија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значајна</a:t>
            </a:r>
            <a:r>
              <a:rPr lang="en-US" dirty="0"/>
              <a:t> у </a:t>
            </a:r>
            <a:r>
              <a:rPr lang="en-US" dirty="0" err="1"/>
              <a:t>процени</a:t>
            </a:r>
            <a:r>
              <a:rPr lang="en-US" dirty="0"/>
              <a:t> </a:t>
            </a:r>
            <a:r>
              <a:rPr lang="en-US" dirty="0" err="1"/>
              <a:t>етичности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/>
              <a:t>, </a:t>
            </a:r>
            <a:r>
              <a:rPr lang="en-US" dirty="0" err="1"/>
              <a:t>нарочито</a:t>
            </a:r>
            <a:r>
              <a:rPr lang="en-US" dirty="0"/>
              <a:t> </a:t>
            </a:r>
            <a:r>
              <a:rPr lang="en-US" dirty="0" err="1"/>
              <a:t>када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у </a:t>
            </a:r>
            <a:r>
              <a:rPr lang="en-US" dirty="0" err="1"/>
              <a:t>питању</a:t>
            </a:r>
            <a:r>
              <a:rPr lang="en-US" dirty="0"/>
              <a:t> </a:t>
            </a:r>
            <a:r>
              <a:rPr lang="en-US" dirty="0" err="1"/>
              <a:t>експерименти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људима</a:t>
            </a:r>
            <a:r>
              <a:rPr lang="en-US" dirty="0"/>
              <a:t>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научноистраживачких</a:t>
            </a:r>
            <a:r>
              <a:rPr lang="en-US" dirty="0"/>
              <a:t> </a:t>
            </a:r>
            <a:r>
              <a:rPr lang="en-US" dirty="0" err="1"/>
              <a:t>пројеката</a:t>
            </a:r>
            <a:r>
              <a:rPr lang="en-US" dirty="0"/>
              <a:t>,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ова</a:t>
            </a:r>
            <a:r>
              <a:rPr lang="en-US" dirty="0"/>
              <a:t> </a:t>
            </a:r>
            <a:r>
              <a:rPr lang="en-US" dirty="0" err="1"/>
              <a:t>надлежност</a:t>
            </a:r>
            <a:r>
              <a:rPr lang="en-US" dirty="0"/>
              <a:t> </a:t>
            </a:r>
            <a:r>
              <a:rPr lang="en-US" dirty="0" err="1"/>
              <a:t>најчешће</a:t>
            </a:r>
            <a:r>
              <a:rPr lang="en-US" dirty="0"/>
              <a:t> </a:t>
            </a:r>
            <a:r>
              <a:rPr lang="en-US" dirty="0" err="1"/>
              <a:t>припада</a:t>
            </a:r>
            <a:r>
              <a:rPr lang="en-US" dirty="0"/>
              <a:t> </a:t>
            </a:r>
            <a:r>
              <a:rPr lang="en-US" dirty="0" err="1"/>
              <a:t>етичком</a:t>
            </a:r>
            <a:r>
              <a:rPr lang="en-US" dirty="0"/>
              <a:t> </a:t>
            </a:r>
            <a:r>
              <a:rPr lang="en-US" dirty="0" err="1"/>
              <a:t>комитету</a:t>
            </a:r>
            <a:r>
              <a:rPr lang="en-US" dirty="0"/>
              <a:t>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915714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6090"/>
            <a:ext cx="10515600" cy="790222"/>
          </a:xfrm>
        </p:spPr>
        <p:txBody>
          <a:bodyPr/>
          <a:lstStyle/>
          <a:p>
            <a:r>
              <a:rPr lang="ru-RU" dirty="0" smtClean="0"/>
              <a:t>ЕТИЧКИ КОМИТЕТ И ЕТИЧКА КОМИСИЈА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245" y="1264356"/>
            <a:ext cx="11492088" cy="5260622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комитети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најчешће</a:t>
            </a:r>
            <a:r>
              <a:rPr lang="en-US" dirty="0"/>
              <a:t> </a:t>
            </a:r>
            <a:r>
              <a:rPr lang="en-US" dirty="0" err="1"/>
              <a:t>тзв</a:t>
            </a:r>
            <a:r>
              <a:rPr lang="en-US" dirty="0"/>
              <a:t>. </a:t>
            </a:r>
            <a:r>
              <a:rPr lang="en-US" dirty="0" err="1"/>
              <a:t>посредничку</a:t>
            </a:r>
            <a:r>
              <a:rPr lang="en-US" dirty="0"/>
              <a:t> </a:t>
            </a:r>
            <a:r>
              <a:rPr lang="en-US" dirty="0" err="1"/>
              <a:t>улогу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и </a:t>
            </a:r>
            <a:r>
              <a:rPr lang="en-US" dirty="0" err="1"/>
              <a:t>даље</a:t>
            </a:r>
            <a:r>
              <a:rPr lang="en-US" dirty="0"/>
              <a:t> </a:t>
            </a:r>
            <a:r>
              <a:rPr lang="en-US" dirty="0" err="1"/>
              <a:t>најважнија</a:t>
            </a:r>
            <a:r>
              <a:rPr lang="en-US" dirty="0"/>
              <a:t> </a:t>
            </a:r>
            <a:r>
              <a:rPr lang="en-US" dirty="0" err="1"/>
              <a:t>релација</a:t>
            </a:r>
            <a:r>
              <a:rPr lang="en-US" dirty="0"/>
              <a:t> </a:t>
            </a:r>
            <a:r>
              <a:rPr lang="en-US" dirty="0" err="1"/>
              <a:t>лекар</a:t>
            </a:r>
            <a:r>
              <a:rPr lang="en-US" dirty="0"/>
              <a:t> – </a:t>
            </a:r>
            <a:r>
              <a:rPr lang="en-US" dirty="0" err="1"/>
              <a:t>пацијент</a:t>
            </a:r>
            <a:r>
              <a:rPr lang="en-US" dirty="0"/>
              <a:t>. </a:t>
            </a:r>
            <a:r>
              <a:rPr lang="en-US" dirty="0" err="1" smtClean="0"/>
              <a:t>Лична</a:t>
            </a:r>
            <a:r>
              <a:rPr lang="en-US" dirty="0" smtClean="0"/>
              <a:t> </a:t>
            </a:r>
            <a:r>
              <a:rPr lang="en-US" dirty="0" err="1"/>
              <a:t>одговорност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у </a:t>
            </a:r>
            <a:r>
              <a:rPr lang="en-US" dirty="0" err="1"/>
              <a:t>етичком</a:t>
            </a:r>
            <a:r>
              <a:rPr lang="en-US" dirty="0"/>
              <a:t> </a:t>
            </a:r>
            <a:r>
              <a:rPr lang="en-US" dirty="0" err="1"/>
              <a:t>смислу</a:t>
            </a:r>
            <a:r>
              <a:rPr lang="en-US" dirty="0"/>
              <a:t>, </a:t>
            </a:r>
            <a:r>
              <a:rPr lang="en-US" dirty="0" err="1"/>
              <a:t>посебно</a:t>
            </a:r>
            <a:r>
              <a:rPr lang="en-US" dirty="0"/>
              <a:t> </a:t>
            </a:r>
            <a:r>
              <a:rPr lang="en-US" dirty="0" err="1"/>
              <a:t>пред</a:t>
            </a:r>
            <a:r>
              <a:rPr lang="en-US" dirty="0"/>
              <a:t> </a:t>
            </a:r>
            <a:r>
              <a:rPr lang="en-US" dirty="0" err="1"/>
              <a:t>сопственом</a:t>
            </a:r>
            <a:r>
              <a:rPr lang="en-US" dirty="0"/>
              <a:t> </a:t>
            </a:r>
            <a:r>
              <a:rPr lang="en-US" dirty="0" err="1"/>
              <a:t>савешћу</a:t>
            </a:r>
            <a:r>
              <a:rPr lang="en-US" dirty="0"/>
              <a:t>, </a:t>
            </a:r>
            <a:r>
              <a:rPr lang="en-US" dirty="0" err="1"/>
              <a:t>као</a:t>
            </a:r>
            <a:r>
              <a:rPr lang="en-US" dirty="0"/>
              <a:t> и </a:t>
            </a:r>
            <a:r>
              <a:rPr lang="en-US" dirty="0" err="1"/>
              <a:t>пред</a:t>
            </a:r>
            <a:r>
              <a:rPr lang="en-US" dirty="0"/>
              <a:t> </a:t>
            </a:r>
            <a:r>
              <a:rPr lang="en-US" dirty="0" err="1"/>
              <a:t>заједницом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пред</a:t>
            </a:r>
            <a:r>
              <a:rPr lang="en-US" dirty="0"/>
              <a:t> </a:t>
            </a:r>
            <a:r>
              <a:rPr lang="en-US" dirty="0" err="1"/>
              <a:t>законом</a:t>
            </a:r>
            <a:r>
              <a:rPr lang="en-US" dirty="0"/>
              <a:t>, </a:t>
            </a:r>
            <a:r>
              <a:rPr lang="en-US" dirty="0" err="1"/>
              <a:t>никада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бити</a:t>
            </a:r>
            <a:r>
              <a:rPr lang="en-US" dirty="0"/>
              <a:t> </a:t>
            </a:r>
            <a:r>
              <a:rPr lang="en-US" dirty="0" err="1"/>
              <a:t>надокнађена</a:t>
            </a:r>
            <a:r>
              <a:rPr lang="en-US" dirty="0"/>
              <a:t> </a:t>
            </a:r>
            <a:r>
              <a:rPr lang="en-US" dirty="0" err="1"/>
              <a:t>етичким</a:t>
            </a:r>
            <a:r>
              <a:rPr lang="en-US" dirty="0"/>
              <a:t> </a:t>
            </a:r>
            <a:r>
              <a:rPr lang="en-US" dirty="0" err="1"/>
              <a:t>комитетом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комисијом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Задатак</a:t>
            </a:r>
            <a:r>
              <a:rPr lang="en-US" dirty="0" smtClean="0"/>
              <a:t> </a:t>
            </a:r>
            <a:r>
              <a:rPr lang="en-US" dirty="0" err="1"/>
              <a:t>етичког</a:t>
            </a:r>
            <a:r>
              <a:rPr lang="en-US" dirty="0"/>
              <a:t> </a:t>
            </a:r>
            <a:r>
              <a:rPr lang="en-US" dirty="0" err="1"/>
              <a:t>комитета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успостави</a:t>
            </a:r>
            <a:r>
              <a:rPr lang="en-US" dirty="0"/>
              <a:t> и </a:t>
            </a:r>
            <a:r>
              <a:rPr lang="en-US" dirty="0" err="1"/>
              <a:t>одржи</a:t>
            </a:r>
            <a:r>
              <a:rPr lang="en-US" dirty="0"/>
              <a:t> </a:t>
            </a:r>
            <a:r>
              <a:rPr lang="en-US" dirty="0" err="1"/>
              <a:t>везу</a:t>
            </a:r>
            <a:r>
              <a:rPr lang="en-US" dirty="0"/>
              <a:t> </a:t>
            </a:r>
            <a:r>
              <a:rPr lang="en-US" dirty="0" err="1"/>
              <a:t>између</a:t>
            </a:r>
            <a:r>
              <a:rPr lang="en-US" dirty="0"/>
              <a:t> </a:t>
            </a:r>
            <a:r>
              <a:rPr lang="en-US" dirty="0" err="1"/>
              <a:t>стручне</a:t>
            </a:r>
            <a:r>
              <a:rPr lang="en-US" dirty="0"/>
              <a:t> </a:t>
            </a:r>
            <a:r>
              <a:rPr lang="en-US" dirty="0" err="1"/>
              <a:t>надлежности</a:t>
            </a:r>
            <a:r>
              <a:rPr lang="en-US" dirty="0"/>
              <a:t> и </a:t>
            </a:r>
            <a:r>
              <a:rPr lang="en-US" dirty="0" err="1"/>
              <a:t>етичкоморалне</a:t>
            </a:r>
            <a:r>
              <a:rPr lang="en-US" dirty="0"/>
              <a:t> </a:t>
            </a:r>
            <a:r>
              <a:rPr lang="en-US" dirty="0" err="1"/>
              <a:t>дужности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али</a:t>
            </a:r>
            <a:r>
              <a:rPr lang="en-US" dirty="0"/>
              <a:t> и </a:t>
            </a:r>
            <a:r>
              <a:rPr lang="en-US" dirty="0" err="1"/>
              <a:t>његовог</a:t>
            </a:r>
            <a:r>
              <a:rPr lang="en-US" dirty="0"/>
              <a:t> </a:t>
            </a:r>
            <a:r>
              <a:rPr lang="en-US" dirty="0" err="1"/>
              <a:t>деловања</a:t>
            </a:r>
            <a:r>
              <a:rPr lang="en-US" dirty="0"/>
              <a:t> у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/>
              <a:t>заштити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Етичке</a:t>
            </a:r>
            <a:r>
              <a:rPr lang="en-US" dirty="0" smtClean="0"/>
              <a:t> </a:t>
            </a:r>
            <a:r>
              <a:rPr lang="en-US" dirty="0" err="1"/>
              <a:t>комисије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некада</a:t>
            </a:r>
            <a:r>
              <a:rPr lang="en-US" dirty="0"/>
              <a:t> </a:t>
            </a:r>
            <a:r>
              <a:rPr lang="en-US" dirty="0" err="1"/>
              <a:t>званично</a:t>
            </a:r>
            <a:r>
              <a:rPr lang="en-US" dirty="0"/>
              <a:t> </a:t>
            </a:r>
            <a:r>
              <a:rPr lang="en-US" dirty="0" err="1"/>
              <a:t>тело</a:t>
            </a:r>
            <a:r>
              <a:rPr lang="en-US" dirty="0"/>
              <a:t> </a:t>
            </a:r>
            <a:r>
              <a:rPr lang="en-US" dirty="0" err="1"/>
              <a:t>здравствене</a:t>
            </a:r>
            <a:r>
              <a:rPr lang="en-US" dirty="0"/>
              <a:t> </a:t>
            </a:r>
            <a:r>
              <a:rPr lang="en-US" dirty="0" err="1"/>
              <a:t>институције</a:t>
            </a:r>
            <a:r>
              <a:rPr lang="en-US" dirty="0"/>
              <a:t>,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центра</a:t>
            </a:r>
            <a:r>
              <a:rPr lang="en-US" dirty="0"/>
              <a:t> </a:t>
            </a:r>
            <a:r>
              <a:rPr lang="en-US" dirty="0" err="1"/>
              <a:t>научноистраживачког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те</a:t>
            </a:r>
            <a:r>
              <a:rPr lang="en-US" dirty="0"/>
              <a:t> </a:t>
            </a:r>
            <a:r>
              <a:rPr lang="en-US" dirty="0" err="1"/>
              <a:t>институције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једино</a:t>
            </a:r>
            <a:r>
              <a:rPr lang="en-US" dirty="0"/>
              <a:t> </a:t>
            </a:r>
            <a:r>
              <a:rPr lang="en-US" dirty="0" err="1"/>
              <a:t>овлашћене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разрешавају</a:t>
            </a:r>
            <a:r>
              <a:rPr lang="en-US" dirty="0"/>
              <a:t> </a:t>
            </a:r>
            <a:r>
              <a:rPr lang="en-US" dirty="0" err="1"/>
              <a:t>етичке</a:t>
            </a:r>
            <a:r>
              <a:rPr lang="en-US" dirty="0"/>
              <a:t> </a:t>
            </a:r>
            <a:r>
              <a:rPr lang="en-US" dirty="0" err="1"/>
              <a:t>аспекте</a:t>
            </a:r>
            <a:r>
              <a:rPr lang="en-US" dirty="0"/>
              <a:t> </a:t>
            </a:r>
            <a:r>
              <a:rPr lang="en-US" dirty="0" err="1"/>
              <a:t>дилеме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 у </a:t>
            </a:r>
            <a:r>
              <a:rPr lang="en-US" dirty="0" err="1"/>
              <a:t>тој</a:t>
            </a:r>
            <a:r>
              <a:rPr lang="en-US" dirty="0"/>
              <a:t> </a:t>
            </a:r>
            <a:r>
              <a:rPr lang="en-US" dirty="0" err="1"/>
              <a:t>здравственој</a:t>
            </a:r>
            <a:r>
              <a:rPr lang="en-US" dirty="0"/>
              <a:t> </a:t>
            </a:r>
            <a:r>
              <a:rPr lang="en-US" dirty="0" err="1"/>
              <a:t>установи</a:t>
            </a:r>
            <a:r>
              <a:rPr lang="en-US" dirty="0"/>
              <a:t>. </a:t>
            </a:r>
            <a:r>
              <a:rPr lang="en-US" dirty="0" err="1"/>
              <a:t>Лекар</a:t>
            </a:r>
            <a:r>
              <a:rPr lang="en-US" dirty="0"/>
              <a:t> </a:t>
            </a:r>
            <a:r>
              <a:rPr lang="en-US" dirty="0" err="1"/>
              <a:t>као</a:t>
            </a:r>
            <a:r>
              <a:rPr lang="en-US" dirty="0"/>
              <a:t> </a:t>
            </a:r>
            <a:r>
              <a:rPr lang="en-US" dirty="0" err="1"/>
              <a:t>професионални</a:t>
            </a:r>
            <a:r>
              <a:rPr lang="en-US" dirty="0"/>
              <a:t> </a:t>
            </a:r>
            <a:r>
              <a:rPr lang="en-US" dirty="0" err="1"/>
              <a:t>извршиоц</a:t>
            </a:r>
            <a:r>
              <a:rPr lang="en-US" dirty="0"/>
              <a:t> и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етичка</a:t>
            </a:r>
            <a:r>
              <a:rPr lang="en-US" dirty="0"/>
              <a:t> </a:t>
            </a:r>
            <a:r>
              <a:rPr lang="en-US" dirty="0" err="1"/>
              <a:t>огрешења</a:t>
            </a:r>
            <a:r>
              <a:rPr lang="en-US" dirty="0"/>
              <a:t> </a:t>
            </a:r>
            <a:r>
              <a:rPr lang="en-US" dirty="0" err="1"/>
              <a:t>сноси</a:t>
            </a:r>
            <a:r>
              <a:rPr lang="en-US" dirty="0"/>
              <a:t> </a:t>
            </a:r>
            <a:r>
              <a:rPr lang="en-US" dirty="0" err="1"/>
              <a:t>материјалну</a:t>
            </a:r>
            <a:r>
              <a:rPr lang="en-US" dirty="0"/>
              <a:t> </a:t>
            </a:r>
            <a:r>
              <a:rPr lang="en-US" dirty="0" err="1"/>
              <a:t>одговорност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3517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755" y="229659"/>
            <a:ext cx="10515600" cy="831497"/>
          </a:xfrm>
        </p:spPr>
        <p:txBody>
          <a:bodyPr/>
          <a:lstStyle/>
          <a:p>
            <a:r>
              <a:rPr lang="ru-RU" dirty="0" smtClean="0"/>
              <a:t>ЕТИЧКИ КОМИТЕТ И ЕТИЧКА КОМИСИЈА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56" y="1162756"/>
            <a:ext cx="11717866" cy="5463822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Сваки</a:t>
            </a:r>
            <a:r>
              <a:rPr lang="en-US" dirty="0"/>
              <a:t> </a:t>
            </a:r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научноистраживачког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људима</a:t>
            </a:r>
            <a:r>
              <a:rPr lang="en-US" dirty="0"/>
              <a:t>, </a:t>
            </a:r>
            <a:r>
              <a:rPr lang="en-US" dirty="0" err="1"/>
              <a:t>укључујући</a:t>
            </a:r>
            <a:r>
              <a:rPr lang="en-US" dirty="0"/>
              <a:t> и </a:t>
            </a:r>
            <a:r>
              <a:rPr lang="en-US" dirty="0" err="1"/>
              <a:t>здраве</a:t>
            </a:r>
            <a:r>
              <a:rPr lang="en-US" dirty="0"/>
              <a:t> </a:t>
            </a:r>
            <a:r>
              <a:rPr lang="en-US" dirty="0" err="1"/>
              <a:t>добровољце</a:t>
            </a:r>
            <a:r>
              <a:rPr lang="en-US" dirty="0"/>
              <a:t>,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</a:t>
            </a:r>
            <a:r>
              <a:rPr lang="en-US" dirty="0" err="1"/>
              <a:t>болеснике</a:t>
            </a:r>
            <a:r>
              <a:rPr lang="en-US" dirty="0"/>
              <a:t>, </a:t>
            </a:r>
            <a:r>
              <a:rPr lang="en-US" dirty="0" err="1"/>
              <a:t>носи</a:t>
            </a:r>
            <a:r>
              <a:rPr lang="en-US" dirty="0"/>
              <a:t> </a:t>
            </a:r>
            <a:r>
              <a:rPr lang="en-US" dirty="0" err="1"/>
              <a:t>посебне</a:t>
            </a:r>
            <a:r>
              <a:rPr lang="en-US" dirty="0"/>
              <a:t> </a:t>
            </a:r>
            <a:r>
              <a:rPr lang="en-US" dirty="0" err="1"/>
              <a:t>етичке</a:t>
            </a:r>
            <a:r>
              <a:rPr lang="en-US" dirty="0"/>
              <a:t> </a:t>
            </a:r>
            <a:r>
              <a:rPr lang="en-US" dirty="0" err="1"/>
              <a:t>дилеме</a:t>
            </a:r>
            <a:r>
              <a:rPr lang="en-US" dirty="0"/>
              <a:t> и </a:t>
            </a:r>
            <a:r>
              <a:rPr lang="en-US" dirty="0" err="1"/>
              <a:t>проблеме</a:t>
            </a:r>
            <a:r>
              <a:rPr lang="en-US" dirty="0"/>
              <a:t>. </a:t>
            </a:r>
            <a:r>
              <a:rPr lang="en-US" dirty="0" err="1"/>
              <a:t>Истраживање</a:t>
            </a:r>
            <a:r>
              <a:rPr lang="en-US" dirty="0"/>
              <a:t> у </a:t>
            </a:r>
            <a:r>
              <a:rPr lang="en-US" dirty="0" err="1"/>
              <a:t>клиничком</a:t>
            </a:r>
            <a:r>
              <a:rPr lang="en-US" dirty="0"/>
              <a:t> </a:t>
            </a:r>
            <a:r>
              <a:rPr lang="en-US" dirty="0" err="1"/>
              <a:t>раду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подразумева</a:t>
            </a:r>
            <a:r>
              <a:rPr lang="en-US" dirty="0"/>
              <a:t> </a:t>
            </a:r>
            <a:r>
              <a:rPr lang="en-US" dirty="0" err="1"/>
              <a:t>укључивање</a:t>
            </a:r>
            <a:r>
              <a:rPr lang="en-US" dirty="0"/>
              <a:t> </a:t>
            </a:r>
            <a:r>
              <a:rPr lang="en-US" dirty="0" err="1"/>
              <a:t>иновација</a:t>
            </a:r>
            <a:r>
              <a:rPr lang="en-US" dirty="0"/>
              <a:t> у </a:t>
            </a:r>
            <a:r>
              <a:rPr lang="en-US" dirty="0" err="1"/>
              <a:t>третману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дијагностици</a:t>
            </a:r>
            <a:r>
              <a:rPr lang="en-US" dirty="0"/>
              <a:t>, </a:t>
            </a:r>
            <a:r>
              <a:rPr lang="en-US" dirty="0" err="1"/>
              <a:t>неопходно</a:t>
            </a:r>
            <a:r>
              <a:rPr lang="en-US" dirty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контролисати</a:t>
            </a:r>
            <a:r>
              <a:rPr lang="en-US" dirty="0"/>
              <a:t>, а </a:t>
            </a:r>
            <a:r>
              <a:rPr lang="en-US" dirty="0" err="1"/>
              <a:t>та</a:t>
            </a:r>
            <a:r>
              <a:rPr lang="en-US" dirty="0"/>
              <a:t> </a:t>
            </a:r>
            <a:r>
              <a:rPr lang="en-US" dirty="0" err="1"/>
              <a:t>надлежност</a:t>
            </a:r>
            <a:r>
              <a:rPr lang="en-US" dirty="0"/>
              <a:t> </a:t>
            </a:r>
            <a:r>
              <a:rPr lang="en-US" dirty="0" err="1"/>
              <a:t>припада</a:t>
            </a:r>
            <a:r>
              <a:rPr lang="en-US" dirty="0"/>
              <a:t> </a:t>
            </a:r>
            <a:r>
              <a:rPr lang="en-US" dirty="0" err="1"/>
              <a:t>етичком</a:t>
            </a:r>
            <a:r>
              <a:rPr lang="en-US" dirty="0"/>
              <a:t> </a:t>
            </a:r>
            <a:r>
              <a:rPr lang="en-US" dirty="0" err="1"/>
              <a:t>комитету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етичкој</a:t>
            </a:r>
            <a:r>
              <a:rPr lang="en-US" dirty="0"/>
              <a:t> </a:t>
            </a:r>
            <a:r>
              <a:rPr lang="en-US" dirty="0" err="1"/>
              <a:t>комисији</a:t>
            </a:r>
            <a:r>
              <a:rPr lang="en-US" dirty="0"/>
              <a:t>. </a:t>
            </a:r>
            <a:endParaRPr lang="sr-Cyrl-RS" dirty="0" smtClean="0"/>
          </a:p>
          <a:p>
            <a:r>
              <a:rPr lang="en-US" dirty="0" err="1" smtClean="0"/>
              <a:t>Етички</a:t>
            </a:r>
            <a:r>
              <a:rPr lang="en-US" dirty="0" smtClean="0"/>
              <a:t> </a:t>
            </a:r>
            <a:r>
              <a:rPr lang="en-US" dirty="0" err="1"/>
              <a:t>комитет</a:t>
            </a:r>
            <a:r>
              <a:rPr lang="en-US" dirty="0"/>
              <a:t> </a:t>
            </a:r>
            <a:r>
              <a:rPr lang="en-US" dirty="0" err="1"/>
              <a:t>треба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размотри</a:t>
            </a:r>
            <a:r>
              <a:rPr lang="en-US" dirty="0"/>
              <a:t> </a:t>
            </a:r>
            <a:r>
              <a:rPr lang="en-US" dirty="0" err="1"/>
              <a:t>предложене</a:t>
            </a:r>
            <a:r>
              <a:rPr lang="en-US" dirty="0"/>
              <a:t> </a:t>
            </a:r>
            <a:r>
              <a:rPr lang="en-US" dirty="0" err="1"/>
              <a:t>поступке</a:t>
            </a:r>
            <a:r>
              <a:rPr lang="en-US" dirty="0"/>
              <a:t> и </a:t>
            </a:r>
            <a:r>
              <a:rPr lang="en-US" dirty="0" err="1"/>
              <a:t>протоколе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спровођење</a:t>
            </a:r>
            <a:r>
              <a:rPr lang="en-US" dirty="0"/>
              <a:t> </a:t>
            </a:r>
            <a:r>
              <a:rPr lang="en-US" dirty="0" err="1"/>
              <a:t>научноистраживачког</a:t>
            </a:r>
            <a:r>
              <a:rPr lang="en-US" dirty="0"/>
              <a:t> </a:t>
            </a:r>
            <a:r>
              <a:rPr lang="en-US" dirty="0" err="1"/>
              <a:t>рада</a:t>
            </a:r>
            <a:r>
              <a:rPr lang="en-US" dirty="0"/>
              <a:t> и </a:t>
            </a:r>
            <a:r>
              <a:rPr lang="en-US" dirty="0" err="1"/>
              <a:t>утврди</a:t>
            </a:r>
            <a:r>
              <a:rPr lang="en-US" dirty="0"/>
              <a:t>: 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истраживач</a:t>
            </a:r>
            <a:r>
              <a:rPr lang="en-US" dirty="0"/>
              <a:t> </a:t>
            </a:r>
            <a:r>
              <a:rPr lang="en-US" dirty="0" err="1"/>
              <a:t>научно</a:t>
            </a:r>
            <a:r>
              <a:rPr lang="en-US" dirty="0"/>
              <a:t> </a:t>
            </a:r>
            <a:r>
              <a:rPr lang="en-US" dirty="0" err="1"/>
              <a:t>квалификован</a:t>
            </a:r>
            <a:r>
              <a:rPr lang="en-US" dirty="0"/>
              <a:t> и </a:t>
            </a:r>
            <a:r>
              <a:rPr lang="en-US" dirty="0" err="1"/>
              <a:t>компетентан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предложено</a:t>
            </a:r>
            <a:r>
              <a:rPr lang="en-US" dirty="0"/>
              <a:t> </a:t>
            </a:r>
            <a:r>
              <a:rPr lang="en-US" dirty="0" err="1"/>
              <a:t>истраживање</a:t>
            </a:r>
            <a:r>
              <a:rPr lang="en-US" dirty="0"/>
              <a:t>; 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тај</a:t>
            </a:r>
            <a:r>
              <a:rPr lang="en-US" dirty="0"/>
              <a:t> </a:t>
            </a:r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темељно</a:t>
            </a:r>
            <a:r>
              <a:rPr lang="en-US" dirty="0"/>
              <a:t> </a:t>
            </a:r>
            <a:r>
              <a:rPr lang="en-US" dirty="0" err="1"/>
              <a:t>описан</a:t>
            </a:r>
            <a:r>
              <a:rPr lang="en-US" dirty="0"/>
              <a:t> и </a:t>
            </a:r>
            <a:r>
              <a:rPr lang="en-US" dirty="0" err="1"/>
              <a:t>научно</a:t>
            </a:r>
            <a:r>
              <a:rPr lang="en-US" dirty="0"/>
              <a:t> </a:t>
            </a:r>
            <a:r>
              <a:rPr lang="en-US" dirty="0" err="1"/>
              <a:t>конципиран</a:t>
            </a:r>
            <a:r>
              <a:rPr lang="en-US" dirty="0"/>
              <a:t>; 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дати</a:t>
            </a:r>
            <a:r>
              <a:rPr lang="en-US" dirty="0"/>
              <a:t> </a:t>
            </a:r>
            <a:r>
              <a:rPr lang="en-US" dirty="0" err="1"/>
              <a:t>предлог</a:t>
            </a:r>
            <a:r>
              <a:rPr lang="en-US" dirty="0"/>
              <a:t> </a:t>
            </a:r>
            <a:r>
              <a:rPr lang="en-US" dirty="0" err="1"/>
              <a:t>садржи</a:t>
            </a:r>
            <a:r>
              <a:rPr lang="en-US" dirty="0"/>
              <a:t> </a:t>
            </a:r>
            <a:r>
              <a:rPr lang="en-US" dirty="0" err="1"/>
              <a:t>елементе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основу</a:t>
            </a:r>
            <a:r>
              <a:rPr lang="en-US" dirty="0"/>
              <a:t> </a:t>
            </a:r>
            <a:r>
              <a:rPr lang="en-US" dirty="0" err="1"/>
              <a:t>којих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</a:t>
            </a:r>
            <a:r>
              <a:rPr lang="en-US" dirty="0"/>
              <a:t> </a:t>
            </a:r>
            <a:r>
              <a:rPr lang="en-US" dirty="0" err="1"/>
              <a:t>може</a:t>
            </a:r>
            <a:r>
              <a:rPr lang="en-US" dirty="0"/>
              <a:t> </a:t>
            </a:r>
            <a:r>
              <a:rPr lang="en-US" dirty="0" err="1"/>
              <a:t>проценити</a:t>
            </a:r>
            <a:r>
              <a:rPr lang="en-US" dirty="0"/>
              <a:t> </a:t>
            </a:r>
            <a:r>
              <a:rPr lang="en-US" dirty="0" err="1"/>
              <a:t>корист</a:t>
            </a:r>
            <a:r>
              <a:rPr lang="en-US" dirty="0"/>
              <a:t> и </a:t>
            </a:r>
            <a:r>
              <a:rPr lang="en-US" dirty="0" err="1"/>
              <a:t>евентуалне</a:t>
            </a:r>
            <a:r>
              <a:rPr lang="en-US" dirty="0"/>
              <a:t> </a:t>
            </a:r>
            <a:r>
              <a:rPr lang="en-US" dirty="0" err="1"/>
              <a:t>ризике</a:t>
            </a:r>
            <a:r>
              <a:rPr lang="en-US" dirty="0"/>
              <a:t> </a:t>
            </a:r>
            <a:r>
              <a:rPr lang="en-US" dirty="0" err="1"/>
              <a:t>спровођења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 smtClean="0"/>
              <a:t>;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у </a:t>
            </a:r>
            <a:r>
              <a:rPr lang="en-US" dirty="0" err="1"/>
              <a:t>предлогу</a:t>
            </a:r>
            <a:r>
              <a:rPr lang="en-US" dirty="0"/>
              <a:t> </a:t>
            </a:r>
            <a:r>
              <a:rPr lang="en-US" dirty="0" err="1"/>
              <a:t>пројекта</a:t>
            </a:r>
            <a:r>
              <a:rPr lang="en-US" dirty="0"/>
              <a:t> </a:t>
            </a:r>
            <a:r>
              <a:rPr lang="en-US" dirty="0" err="1"/>
              <a:t>извршена</a:t>
            </a:r>
            <a:r>
              <a:rPr lang="en-US" dirty="0"/>
              <a:t> </a:t>
            </a:r>
            <a:r>
              <a:rPr lang="en-US" dirty="0" err="1"/>
              <a:t>селекција</a:t>
            </a:r>
            <a:r>
              <a:rPr lang="en-US" dirty="0"/>
              <a:t> </a:t>
            </a:r>
            <a:r>
              <a:rPr lang="en-US" dirty="0" err="1"/>
              <a:t>испитаника</a:t>
            </a:r>
            <a:r>
              <a:rPr lang="en-US" dirty="0"/>
              <a:t> у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пол</a:t>
            </a:r>
            <a:r>
              <a:rPr lang="en-US" dirty="0"/>
              <a:t> и </a:t>
            </a:r>
            <a:r>
              <a:rPr lang="en-US" dirty="0" err="1"/>
              <a:t>доб</a:t>
            </a:r>
            <a:r>
              <a:rPr lang="en-US" dirty="0"/>
              <a:t>, </a:t>
            </a:r>
            <a:r>
              <a:rPr lang="en-US" dirty="0" err="1"/>
              <a:t>старост</a:t>
            </a:r>
            <a:r>
              <a:rPr lang="en-US" dirty="0"/>
              <a:t> и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испитаници</a:t>
            </a:r>
            <a:r>
              <a:rPr lang="en-US" dirty="0"/>
              <a:t> </a:t>
            </a:r>
            <a:r>
              <a:rPr lang="en-US" dirty="0" err="1"/>
              <a:t>нису</a:t>
            </a:r>
            <a:r>
              <a:rPr lang="en-US" dirty="0"/>
              <a:t> у </a:t>
            </a:r>
            <a:r>
              <a:rPr lang="en-US" dirty="0" err="1"/>
              <a:t>зависном</a:t>
            </a:r>
            <a:r>
              <a:rPr lang="en-US" dirty="0"/>
              <a:t> </a:t>
            </a:r>
            <a:r>
              <a:rPr lang="en-US" dirty="0" err="1"/>
              <a:t>односу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 smtClean="0"/>
              <a:t>ист</a:t>
            </a:r>
            <a:r>
              <a:rPr lang="sr-Cyrl-RS" dirty="0" smtClean="0"/>
              <a:t>р</a:t>
            </a:r>
            <a:r>
              <a:rPr lang="en-US" dirty="0" err="1" smtClean="0"/>
              <a:t>аживача</a:t>
            </a:r>
            <a:r>
              <a:rPr lang="en-US" dirty="0" smtClean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истраживачки</a:t>
            </a:r>
            <a:r>
              <a:rPr lang="en-US" dirty="0"/>
              <a:t> </a:t>
            </a:r>
            <a:r>
              <a:rPr lang="en-US" dirty="0" err="1"/>
              <a:t>тим</a:t>
            </a:r>
            <a:r>
              <a:rPr lang="en-US" dirty="0"/>
              <a:t>; 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ће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поштовати</a:t>
            </a:r>
            <a:r>
              <a:rPr lang="en-US" dirty="0"/>
              <a:t> </a:t>
            </a:r>
            <a:r>
              <a:rPr lang="en-US" dirty="0" err="1"/>
              <a:t>тајност</a:t>
            </a:r>
            <a:r>
              <a:rPr lang="en-US" dirty="0"/>
              <a:t> </a:t>
            </a:r>
            <a:r>
              <a:rPr lang="en-US" dirty="0" err="1"/>
              <a:t>података</a:t>
            </a:r>
            <a:r>
              <a:rPr lang="en-US" dirty="0"/>
              <a:t>, </a:t>
            </a:r>
            <a:r>
              <a:rPr lang="en-US" dirty="0" err="1"/>
              <a:t>личних</a:t>
            </a:r>
            <a:r>
              <a:rPr lang="en-US" dirty="0"/>
              <a:t> </a:t>
            </a:r>
            <a:r>
              <a:rPr lang="en-US" dirty="0" err="1"/>
              <a:t>осећања</a:t>
            </a:r>
            <a:r>
              <a:rPr lang="en-US" dirty="0"/>
              <a:t> и </a:t>
            </a:r>
            <a:r>
              <a:rPr lang="en-US" dirty="0" err="1"/>
              <a:t>достојанства</a:t>
            </a:r>
            <a:r>
              <a:rPr lang="en-US" dirty="0"/>
              <a:t> </a:t>
            </a:r>
            <a:r>
              <a:rPr lang="en-US" dirty="0" err="1"/>
              <a:t>испитаника</a:t>
            </a:r>
            <a:r>
              <a:rPr lang="en-US" dirty="0" smtClean="0"/>
              <a:t>;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истраживач</a:t>
            </a:r>
            <a:r>
              <a:rPr lang="en-US" dirty="0"/>
              <a:t> </a:t>
            </a:r>
            <a:r>
              <a:rPr lang="en-US" dirty="0" err="1"/>
              <a:t>размотрио</a:t>
            </a:r>
            <a:r>
              <a:rPr lang="en-US" dirty="0"/>
              <a:t> </a:t>
            </a:r>
            <a:r>
              <a:rPr lang="en-US" dirty="0" err="1"/>
              <a:t>могуће</a:t>
            </a:r>
            <a:r>
              <a:rPr lang="en-US" dirty="0"/>
              <a:t> </a:t>
            </a:r>
            <a:r>
              <a:rPr lang="en-US" dirty="0" err="1"/>
              <a:t>мере</a:t>
            </a:r>
            <a:r>
              <a:rPr lang="en-US" dirty="0"/>
              <a:t> </a:t>
            </a:r>
            <a:r>
              <a:rPr lang="en-US" dirty="0" err="1"/>
              <a:t>заштите</a:t>
            </a:r>
            <a:r>
              <a:rPr lang="en-US" dirty="0"/>
              <a:t> </a:t>
            </a:r>
            <a:r>
              <a:rPr lang="en-US" dirty="0" err="1"/>
              <a:t>сваког</a:t>
            </a:r>
            <a:r>
              <a:rPr lang="en-US" dirty="0"/>
              <a:t> </a:t>
            </a:r>
            <a:r>
              <a:rPr lang="en-US" dirty="0" err="1"/>
              <a:t>појединачног</a:t>
            </a:r>
            <a:r>
              <a:rPr lang="en-US" dirty="0"/>
              <a:t> </a:t>
            </a:r>
            <a:r>
              <a:rPr lang="en-US" dirty="0" err="1"/>
              <a:t>испитаника</a:t>
            </a:r>
            <a:r>
              <a:rPr lang="en-US" dirty="0"/>
              <a:t> </a:t>
            </a:r>
            <a:r>
              <a:rPr lang="en-US" dirty="0" err="1"/>
              <a:t>од</a:t>
            </a:r>
            <a:r>
              <a:rPr lang="en-US" dirty="0"/>
              <a:t> </a:t>
            </a:r>
            <a:r>
              <a:rPr lang="en-US" dirty="0" err="1"/>
              <a:t>евентуалних</a:t>
            </a:r>
            <a:r>
              <a:rPr lang="en-US" dirty="0"/>
              <a:t> </a:t>
            </a:r>
            <a:r>
              <a:rPr lang="en-US" dirty="0" err="1"/>
              <a:t>нежељених</a:t>
            </a:r>
            <a:r>
              <a:rPr lang="en-US" dirty="0"/>
              <a:t> </a:t>
            </a:r>
            <a:r>
              <a:rPr lang="en-US" dirty="0" err="1"/>
              <a:t>ефеката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последица</a:t>
            </a:r>
            <a:r>
              <a:rPr lang="en-US" dirty="0"/>
              <a:t> </a:t>
            </a:r>
            <a:r>
              <a:rPr lang="en-US" dirty="0" err="1"/>
              <a:t>које</a:t>
            </a:r>
            <a:r>
              <a:rPr lang="en-US" dirty="0"/>
              <a:t> </a:t>
            </a:r>
            <a:r>
              <a:rPr lang="en-US" dirty="0" err="1"/>
              <a:t>могу</a:t>
            </a:r>
            <a:r>
              <a:rPr lang="en-US" dirty="0"/>
              <a:t> </a:t>
            </a:r>
            <a:r>
              <a:rPr lang="en-US" dirty="0" err="1"/>
              <a:t>по</a:t>
            </a:r>
            <a:r>
              <a:rPr lang="en-US" dirty="0"/>
              <a:t> </a:t>
            </a:r>
            <a:r>
              <a:rPr lang="en-US" dirty="0" err="1"/>
              <a:t>њега</a:t>
            </a:r>
            <a:r>
              <a:rPr lang="en-US" dirty="0"/>
              <a:t> </a:t>
            </a:r>
            <a:r>
              <a:rPr lang="en-US" dirty="0" err="1"/>
              <a:t>настати</a:t>
            </a:r>
            <a:r>
              <a:rPr lang="en-US" dirty="0"/>
              <a:t> </a:t>
            </a:r>
            <a:r>
              <a:rPr lang="en-US" dirty="0" err="1"/>
              <a:t>током</a:t>
            </a:r>
            <a:r>
              <a:rPr lang="en-US" dirty="0"/>
              <a:t> </a:t>
            </a:r>
            <a:r>
              <a:rPr lang="en-US" dirty="0" err="1"/>
              <a:t>истраживања</a:t>
            </a:r>
            <a:r>
              <a:rPr lang="en-US" dirty="0"/>
              <a:t>; </a:t>
            </a:r>
            <a:endParaRPr lang="sr-Cyrl-R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/>
              <a:t>је</a:t>
            </a:r>
            <a:r>
              <a:rPr lang="en-US" dirty="0"/>
              <a:t> </a:t>
            </a:r>
            <a:r>
              <a:rPr lang="en-US" dirty="0" err="1"/>
              <a:t>прибављена</a:t>
            </a:r>
            <a:r>
              <a:rPr lang="en-US" dirty="0"/>
              <a:t> </a:t>
            </a:r>
            <a:r>
              <a:rPr lang="en-US" dirty="0" err="1"/>
              <a:t>информисана</a:t>
            </a:r>
            <a:r>
              <a:rPr lang="en-US" dirty="0"/>
              <a:t> </a:t>
            </a:r>
            <a:r>
              <a:rPr lang="en-US" dirty="0" err="1"/>
              <a:t>сагласност</a:t>
            </a:r>
            <a:r>
              <a:rPr lang="en-US" dirty="0"/>
              <a:t> </a:t>
            </a:r>
            <a:r>
              <a:rPr lang="en-US" dirty="0" err="1"/>
              <a:t>сваког</a:t>
            </a:r>
            <a:r>
              <a:rPr lang="en-US" dirty="0"/>
              <a:t> </a:t>
            </a:r>
            <a:r>
              <a:rPr lang="en-US" dirty="0" err="1"/>
              <a:t>појединачног</a:t>
            </a:r>
            <a:r>
              <a:rPr lang="en-US" dirty="0"/>
              <a:t> </a:t>
            </a:r>
            <a:r>
              <a:rPr lang="en-US" dirty="0" err="1"/>
              <a:t>испитаника</a:t>
            </a:r>
            <a:r>
              <a:rPr lang="en-US" dirty="0"/>
              <a:t> </a:t>
            </a:r>
            <a:r>
              <a:rPr lang="en-US" dirty="0" err="1"/>
              <a:t>укљученог</a:t>
            </a:r>
            <a:r>
              <a:rPr lang="en-US" dirty="0"/>
              <a:t> у </a:t>
            </a:r>
            <a:r>
              <a:rPr lang="en-US" dirty="0" err="1"/>
              <a:t>истраживање</a:t>
            </a:r>
            <a:r>
              <a:rPr lang="en-US" dirty="0"/>
              <a:t>, о </a:t>
            </a:r>
            <a:r>
              <a:rPr lang="en-US" dirty="0" err="1"/>
              <a:t>чему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такође</a:t>
            </a:r>
            <a:r>
              <a:rPr lang="en-US" dirty="0"/>
              <a:t> </a:t>
            </a:r>
            <a:r>
              <a:rPr lang="en-US" dirty="0" err="1"/>
              <a:t>брине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</a:t>
            </a:r>
            <a:r>
              <a:rPr lang="en-US" dirty="0"/>
              <a:t>, </a:t>
            </a:r>
            <a:r>
              <a:rPr lang="en-US" dirty="0" err="1"/>
              <a:t>односно</a:t>
            </a:r>
            <a:r>
              <a:rPr lang="en-US" dirty="0"/>
              <a:t> </a:t>
            </a:r>
            <a:r>
              <a:rPr lang="en-US" dirty="0" err="1"/>
              <a:t>етичка</a:t>
            </a:r>
            <a:r>
              <a:rPr lang="en-US" dirty="0"/>
              <a:t> </a:t>
            </a:r>
            <a:r>
              <a:rPr lang="en-US" dirty="0" err="1"/>
              <a:t>комисија</a:t>
            </a:r>
            <a:r>
              <a:rPr lang="en-US" dirty="0"/>
              <a:t> </a:t>
            </a:r>
            <a:r>
              <a:rPr lang="en-US" dirty="0" err="1"/>
              <a:t>институције</a:t>
            </a:r>
            <a:r>
              <a:rPr lang="en-US" dirty="0"/>
              <a:t> у </a:t>
            </a:r>
            <a:r>
              <a:rPr lang="en-US" dirty="0" err="1"/>
              <a:t>којој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истраживање</a:t>
            </a:r>
            <a:r>
              <a:rPr lang="en-US" dirty="0"/>
              <a:t> </a:t>
            </a:r>
            <a:r>
              <a:rPr lang="en-US" dirty="0" err="1"/>
              <a:t>врши</a:t>
            </a:r>
            <a:r>
              <a:rPr lang="en-US" dirty="0"/>
              <a:t>,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пак</a:t>
            </a:r>
            <a:r>
              <a:rPr lang="en-US" dirty="0"/>
              <a:t> </a:t>
            </a:r>
            <a:r>
              <a:rPr lang="en-US" dirty="0" err="1"/>
              <a:t>етички</a:t>
            </a:r>
            <a:r>
              <a:rPr lang="en-US" dirty="0"/>
              <a:t> </a:t>
            </a:r>
            <a:r>
              <a:rPr lang="en-US" dirty="0" err="1"/>
              <a:t>комитет</a:t>
            </a:r>
            <a:r>
              <a:rPr lang="en-US" dirty="0"/>
              <a:t> </a:t>
            </a:r>
            <a:r>
              <a:rPr lang="en-US" dirty="0" err="1"/>
              <a:t>или</a:t>
            </a:r>
            <a:r>
              <a:rPr lang="en-US" dirty="0"/>
              <a:t> </a:t>
            </a:r>
            <a:r>
              <a:rPr lang="en-US" dirty="0" err="1"/>
              <a:t>етичка</a:t>
            </a:r>
            <a:r>
              <a:rPr lang="en-US" dirty="0"/>
              <a:t> </a:t>
            </a:r>
            <a:r>
              <a:rPr lang="en-US" dirty="0" err="1"/>
              <a:t>комисија</a:t>
            </a:r>
            <a:r>
              <a:rPr lang="en-US" dirty="0"/>
              <a:t> </a:t>
            </a:r>
            <a:r>
              <a:rPr lang="en-US" dirty="0" err="1"/>
              <a:t>медицинског</a:t>
            </a:r>
            <a:r>
              <a:rPr lang="en-US" dirty="0"/>
              <a:t> </a:t>
            </a:r>
            <a:r>
              <a:rPr lang="en-US" dirty="0" err="1"/>
              <a:t>факултета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225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3200"/>
            <a:ext cx="10515600" cy="756356"/>
          </a:xfrm>
        </p:spPr>
        <p:txBody>
          <a:bodyPr/>
          <a:lstStyle/>
          <a:p>
            <a:r>
              <a:rPr lang="ru-RU" dirty="0" smtClean="0"/>
              <a:t>ЕТИЧКИ КОМИТЕТ И ЕТИЧКА КОМИСИЈА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754" y="1148290"/>
            <a:ext cx="11466689" cy="5399265"/>
          </a:xfrm>
        </p:spPr>
        <p:txBody>
          <a:bodyPr/>
          <a:lstStyle/>
          <a:p>
            <a:endParaRPr lang="sr-Cyrl-RS" dirty="0" smtClean="0"/>
          </a:p>
          <a:p>
            <a:r>
              <a:rPr lang="en-US" dirty="0" err="1" smtClean="0"/>
              <a:t>Етички</a:t>
            </a:r>
            <a:r>
              <a:rPr lang="en-US" dirty="0" smtClean="0"/>
              <a:t> </a:t>
            </a:r>
            <a:r>
              <a:rPr lang="en-US" dirty="0" err="1"/>
              <a:t>комитети</a:t>
            </a:r>
            <a:r>
              <a:rPr lang="en-US" dirty="0"/>
              <a:t> </a:t>
            </a:r>
            <a:r>
              <a:rPr lang="en-US" dirty="0" err="1"/>
              <a:t>имају</a:t>
            </a:r>
            <a:r>
              <a:rPr lang="en-US" dirty="0"/>
              <a:t> </a:t>
            </a:r>
            <a:r>
              <a:rPr lang="en-US" dirty="0" err="1"/>
              <a:t>надлежност</a:t>
            </a:r>
            <a:r>
              <a:rPr lang="en-US" dirty="0"/>
              <a:t> и </a:t>
            </a:r>
            <a:r>
              <a:rPr lang="en-US" dirty="0" err="1"/>
              <a:t>обавезу</a:t>
            </a:r>
            <a:r>
              <a:rPr lang="en-US" dirty="0"/>
              <a:t> </a:t>
            </a:r>
            <a:r>
              <a:rPr lang="en-US" dirty="0" err="1"/>
              <a:t>да</a:t>
            </a:r>
            <a:r>
              <a:rPr lang="en-US" dirty="0"/>
              <a:t> </a:t>
            </a:r>
            <a:r>
              <a:rPr lang="en-US" dirty="0" err="1"/>
              <a:t>промовишу</a:t>
            </a:r>
            <a:r>
              <a:rPr lang="en-US" dirty="0"/>
              <a:t> </a:t>
            </a:r>
            <a:r>
              <a:rPr lang="en-US" dirty="0" err="1"/>
              <a:t>принципе</a:t>
            </a:r>
            <a:r>
              <a:rPr lang="en-US" dirty="0"/>
              <a:t> </a:t>
            </a:r>
            <a:r>
              <a:rPr lang="en-US" dirty="0" err="1"/>
              <a:t>медицинске</a:t>
            </a:r>
            <a:r>
              <a:rPr lang="en-US" dirty="0"/>
              <a:t> </a:t>
            </a:r>
            <a:r>
              <a:rPr lang="en-US" dirty="0" err="1"/>
              <a:t>етике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само</a:t>
            </a:r>
            <a:r>
              <a:rPr lang="en-US" dirty="0"/>
              <a:t> у </a:t>
            </a:r>
            <a:r>
              <a:rPr lang="en-US" dirty="0" err="1"/>
              <a:t>оквиру</a:t>
            </a:r>
            <a:r>
              <a:rPr lang="en-US" dirty="0"/>
              <a:t> </a:t>
            </a:r>
            <a:r>
              <a:rPr lang="en-US" dirty="0" err="1"/>
              <a:t>формалне</a:t>
            </a:r>
            <a:r>
              <a:rPr lang="en-US" dirty="0"/>
              <a:t> </a:t>
            </a:r>
            <a:r>
              <a:rPr lang="en-US" dirty="0" err="1"/>
              <a:t>наставе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dirty="0" err="1"/>
              <a:t>предмета</a:t>
            </a:r>
            <a:r>
              <a:rPr lang="en-US" dirty="0"/>
              <a:t> </a:t>
            </a:r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етика</a:t>
            </a:r>
            <a:r>
              <a:rPr lang="en-US" dirty="0"/>
              <a:t> </a:t>
            </a:r>
            <a:r>
              <a:rPr lang="en-US" dirty="0" err="1"/>
              <a:t>већ</a:t>
            </a:r>
            <a:r>
              <a:rPr lang="en-US" dirty="0"/>
              <a:t> и у </a:t>
            </a:r>
            <a:r>
              <a:rPr lang="en-US" dirty="0" err="1"/>
              <a:t>свакодневном</a:t>
            </a:r>
            <a:r>
              <a:rPr lang="en-US" dirty="0"/>
              <a:t> </a:t>
            </a:r>
            <a:r>
              <a:rPr lang="en-US" dirty="0" err="1"/>
              <a:t>понашању</a:t>
            </a:r>
            <a:r>
              <a:rPr lang="en-US" dirty="0"/>
              <a:t> и </a:t>
            </a:r>
            <a:r>
              <a:rPr lang="en-US" dirty="0" err="1"/>
              <a:t>раду</a:t>
            </a:r>
            <a:r>
              <a:rPr lang="en-US" dirty="0"/>
              <a:t> </a:t>
            </a:r>
            <a:r>
              <a:rPr lang="en-US" dirty="0" err="1"/>
              <a:t>лекара</a:t>
            </a:r>
            <a:r>
              <a:rPr lang="en-US" dirty="0"/>
              <a:t>, </a:t>
            </a:r>
            <a:r>
              <a:rPr lang="en-US" dirty="0" err="1"/>
              <a:t>јер</a:t>
            </a:r>
            <a:r>
              <a:rPr lang="en-US" dirty="0"/>
              <a:t> </a:t>
            </a:r>
            <a:r>
              <a:rPr lang="en-US" dirty="0" err="1"/>
              <a:t>медицинска</a:t>
            </a:r>
            <a:r>
              <a:rPr lang="en-US" dirty="0"/>
              <a:t> </a:t>
            </a:r>
            <a:r>
              <a:rPr lang="en-US" dirty="0" err="1"/>
              <a:t>етика</a:t>
            </a:r>
            <a:r>
              <a:rPr lang="en-US" dirty="0"/>
              <a:t> </a:t>
            </a:r>
            <a:r>
              <a:rPr lang="en-US" dirty="0" err="1"/>
              <a:t>се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учи</a:t>
            </a:r>
            <a:r>
              <a:rPr lang="en-US" dirty="0"/>
              <a:t>, </a:t>
            </a:r>
            <a:r>
              <a:rPr lang="en-US" dirty="0" err="1"/>
              <a:t>већ</a:t>
            </a:r>
            <a:r>
              <a:rPr lang="en-US" dirty="0"/>
              <a:t> </a:t>
            </a:r>
            <a:r>
              <a:rPr lang="en-US" dirty="0" err="1" smtClean="0"/>
              <a:t>усв</a:t>
            </a:r>
            <a:r>
              <a:rPr lang="sr-Cyrl-RS" dirty="0" smtClean="0"/>
              <a:t>ајају.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33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888" y="462844"/>
            <a:ext cx="10515600" cy="496712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br>
              <a:rPr lang="sr-Cyrl-C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689" y="1286933"/>
            <a:ext cx="10936111" cy="4890030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Етика је филозофска дисциплина која проучава и процењује </a:t>
            </a:r>
            <a:r>
              <a:rPr lang="sr-Cyrl-RS" b="1" i="1" dirty="0" smtClean="0"/>
              <a:t>моралне вредности</a:t>
            </a:r>
            <a:r>
              <a:rPr lang="sr-Cyrl-RS" dirty="0" smtClean="0"/>
              <a:t> и </a:t>
            </a:r>
            <a:r>
              <a:rPr lang="sr-Cyrl-RS" b="1" i="1" dirty="0" smtClean="0"/>
              <a:t>норме</a:t>
            </a:r>
            <a:r>
              <a:rPr lang="sr-Cyrl-RS" dirty="0" smtClean="0"/>
              <a:t> које се тичу добра и зла, </a:t>
            </a:r>
            <a:r>
              <a:rPr lang="sr-Cyrl-RS" dirty="0" smtClean="0"/>
              <a:t>одно</a:t>
            </a:r>
            <a:r>
              <a:rPr lang="sr-Cyrl-RS" dirty="0"/>
              <a:t>с</a:t>
            </a:r>
            <a:r>
              <a:rPr lang="sr-Cyrl-RS" dirty="0" smtClean="0"/>
              <a:t>но </a:t>
            </a:r>
            <a:r>
              <a:rPr lang="sr-Cyrl-RS" dirty="0" smtClean="0"/>
              <a:t>исправног и неисправног, пожељног и непожељног, идеалног и рђавог у људском карактеру и понашању.</a:t>
            </a:r>
          </a:p>
          <a:p>
            <a:r>
              <a:rPr lang="sr-Cyrl-RS" dirty="0" smtClean="0"/>
              <a:t>Према мишљењу других, етика је наука о моралу.</a:t>
            </a:r>
          </a:p>
          <a:p>
            <a:r>
              <a:rPr lang="sr-Cyrl-RS" dirty="0" smtClean="0"/>
              <a:t>Појмови и етика и морал се код многих аутора појављују као синоними. </a:t>
            </a:r>
          </a:p>
          <a:p>
            <a:r>
              <a:rPr lang="sr-Cyrl-RS" dirty="0" smtClean="0"/>
              <a:t>Оба појма су повезана са обичајима, навикама и начином </a:t>
            </a:r>
            <a:r>
              <a:rPr lang="sr-Cyrl-RS" dirty="0" smtClean="0"/>
              <a:t>владања.</a:t>
            </a:r>
          </a:p>
          <a:p>
            <a:r>
              <a:rPr lang="sr-Cyrl-RS" dirty="0" smtClean="0"/>
              <a:t>Етика </a:t>
            </a:r>
            <a:r>
              <a:rPr lang="sr-Cyrl-RS" dirty="0" smtClean="0"/>
              <a:t>је термин чији је основно значење проистекло из грчке речи </a:t>
            </a:r>
            <a:r>
              <a:rPr lang="sr-Cyrl-RS" i="1" dirty="0" smtClean="0"/>
              <a:t>е</a:t>
            </a:r>
            <a:r>
              <a:rPr lang="sr-Latn-RS" i="1" dirty="0" smtClean="0"/>
              <a:t>thos</a:t>
            </a:r>
            <a:r>
              <a:rPr lang="sr-Cyrl-RS" i="1" dirty="0" smtClean="0"/>
              <a:t>- </a:t>
            </a:r>
            <a:r>
              <a:rPr lang="sr-Cyrl-RS" dirty="0" smtClean="0"/>
              <a:t>једнако обичај и </a:t>
            </a:r>
            <a:r>
              <a:rPr lang="sr-Latn-RS" dirty="0" smtClean="0"/>
              <a:t>ethicos- </a:t>
            </a:r>
            <a:r>
              <a:rPr lang="sr-Cyrl-RS" dirty="0" smtClean="0"/>
              <a:t>што значи моралан. У том </a:t>
            </a:r>
            <a:r>
              <a:rPr lang="sr-Cyrl-RS" dirty="0" smtClean="0"/>
              <a:t>смислу </a:t>
            </a:r>
            <a:r>
              <a:rPr lang="sr-Cyrl-RS" dirty="0" smtClean="0"/>
              <a:t>етика и морал значе исто: у свакодневном говору, заиста је свеједно да ли кажемо „ човек без етике“ или „човек без морала“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631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333" y="180622"/>
            <a:ext cx="10515600" cy="896585"/>
          </a:xfrm>
        </p:spPr>
        <p:txBody>
          <a:bodyPr/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89" y="1264356"/>
            <a:ext cx="11537244" cy="5249333"/>
          </a:xfrm>
        </p:spPr>
        <p:txBody>
          <a:bodyPr>
            <a:normAutofit/>
          </a:bodyPr>
          <a:lstStyle/>
          <a:p>
            <a:r>
              <a:rPr lang="sr-Cyrl-RS" dirty="0" smtClean="0"/>
              <a:t>У научном смислу, етика је део филозофије о пореклу морала, о циљевима и о смислу моралног деловања.</a:t>
            </a:r>
          </a:p>
          <a:p>
            <a:r>
              <a:rPr lang="sr-Cyrl-RS" dirty="0" smtClean="0"/>
              <a:t>На овај начин- морал се схвата као скуп обичаја, навика и норми, којима се људи једне друштвене заједнице руководе у својим поступцима, изражавању и комуникацији са одговарајућом околином.</a:t>
            </a:r>
          </a:p>
          <a:p>
            <a:r>
              <a:rPr lang="sr-Cyrl-RS" dirty="0" smtClean="0"/>
              <a:t>Морал је исконска, првобитна истанца са скупом правила која се налазе у </a:t>
            </a:r>
            <a:r>
              <a:rPr lang="sr-Cyrl-RS" dirty="0" smtClean="0"/>
              <a:t>основи </a:t>
            </a:r>
            <a:r>
              <a:rPr lang="sr-Cyrl-RS" dirty="0" smtClean="0"/>
              <a:t>деловања људи и односа међу људима, са правилима које је појединац прихватио и којима се покорава да би безбедно остао у друштву.</a:t>
            </a:r>
          </a:p>
          <a:p>
            <a:r>
              <a:rPr lang="sr-Cyrl-RS" dirty="0" smtClean="0"/>
              <a:t>Професионална етика, која се позива на дужност (деонтологија) указивала би онда на правила за спровођење у живот </a:t>
            </a:r>
            <a:r>
              <a:rPr lang="sr-Cyrl-RS" dirty="0" smtClean="0"/>
              <a:t>конкретизоване </a:t>
            </a:r>
            <a:r>
              <a:rPr lang="sr-Cyrl-RS" dirty="0" smtClean="0"/>
              <a:t>етике, која усмерава регулисање оперативе у темеље праксе.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734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022" y="195793"/>
            <a:ext cx="10515600" cy="458964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956" y="993422"/>
            <a:ext cx="11537244" cy="5554134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Етика и у </a:t>
            </a:r>
            <a:r>
              <a:rPr lang="sr-Cyrl-RS" dirty="0" smtClean="0"/>
              <a:t>пракси </a:t>
            </a:r>
            <a:r>
              <a:rPr lang="sr-Cyrl-RS" dirty="0" smtClean="0"/>
              <a:t>или примењена етика обухвата ближе дефинисање норми, прописа, образаца понашања у оквирима засебних, специфичних, друштвених категорија.</a:t>
            </a:r>
          </a:p>
          <a:p>
            <a:r>
              <a:rPr lang="sr-Cyrl-RS" dirty="0" smtClean="0"/>
              <a:t>Дужност сваког члана здравственог тима је да се у обављању своје професионалне делатности придржава фиксираних правила/ исправно, етичко поступање/ или ако поступа другачије онда се то назива као неетичко и представља грешку у раду.</a:t>
            </a:r>
          </a:p>
          <a:p>
            <a:r>
              <a:rPr lang="sr-Cyrl-RS" dirty="0" smtClean="0"/>
              <a:t>Здравствени радници треба да се одликују одмереним и достојанственим држањем и у здравственим установама и ван њих. </a:t>
            </a:r>
          </a:p>
          <a:p>
            <a:r>
              <a:rPr lang="sr-Cyrl-RS" dirty="0" smtClean="0"/>
              <a:t>Неетичко је свако понашање које се односи на омаловажавање стручности и личности других колега.</a:t>
            </a:r>
          </a:p>
          <a:p>
            <a:r>
              <a:rPr lang="sr-Cyrl-RS" dirty="0" smtClean="0"/>
              <a:t>Здравствени радници заснивају своје међусобне односе на узајамном поштовању.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371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56" y="455437"/>
            <a:ext cx="10515600" cy="368653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9" y="1557867"/>
            <a:ext cx="11650133" cy="5046132"/>
          </a:xfrm>
        </p:spPr>
        <p:txBody>
          <a:bodyPr>
            <a:normAutofit/>
          </a:bodyPr>
          <a:lstStyle/>
          <a:p>
            <a:r>
              <a:rPr lang="sr-Cyrl-RS" dirty="0" smtClean="0"/>
              <a:t>Здравствени радник мора поседовати врлине. У врлине спадају: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Племенитост која се састоји из добродушности и емпатичког односа према другима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Љубазност и истрајност су компоненте узвишености, а ове особине изазивају поштовање према сопственој личности</a:t>
            </a:r>
          </a:p>
          <a:p>
            <a:pPr>
              <a:buFont typeface="Wingdings" panose="05000000000000000000" pitchFamily="2" charset="2"/>
              <a:buChar char="ü"/>
            </a:pPr>
            <a:endParaRPr lang="sr-Cyrl-RS" dirty="0"/>
          </a:p>
          <a:p>
            <a:r>
              <a:rPr lang="sr-Cyrl-RS" dirty="0" smtClean="0"/>
              <a:t>Анализом бројних кодекса установили смо да постоје 4 групе особина које красе здравствене раднике: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Хуманистичке-савесност и пожртвованост.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Психолошке- разумност и скромност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Радне- стручност и одговорност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Коминикационе- демократичност и уважавање групног интереса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21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9178" y="240947"/>
            <a:ext cx="10515600" cy="504119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645" y="970844"/>
            <a:ext cx="11593688" cy="557671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У неетичке особине се убрајају: сујета, охолост, надменост, злурадост и лицемерство.</a:t>
            </a:r>
          </a:p>
          <a:p>
            <a:r>
              <a:rPr lang="sr-Cyrl-RS" dirty="0" smtClean="0"/>
              <a:t>Сујетан здравствени радник тражи признање, хвалу и величање; охол здравствени радник је препун уображене величине, са ароганцијом гледа на мишљење околине о себи</a:t>
            </a:r>
          </a:p>
          <a:p>
            <a:r>
              <a:rPr lang="sr-Cyrl-RS" dirty="0" smtClean="0"/>
              <a:t>Надменост је упадљива гордост, повезана са изразитом сујетом</a:t>
            </a:r>
          </a:p>
          <a:p>
            <a:r>
              <a:rPr lang="sr-Cyrl-RS" dirty="0" smtClean="0"/>
              <a:t>Лицимерство или дволичност је неискреност у различитим контактима праћена и другим неморално психолошким особинама као што су злоба, пакост и завист.</a:t>
            </a:r>
          </a:p>
          <a:p>
            <a:r>
              <a:rPr lang="sr-Cyrl-RS" dirty="0" smtClean="0"/>
              <a:t>Отац медицине је поручио здравтсвеним радницима да у свом радном веку имају у виду да је живот кратак, да је вештина дуга, прилика брза, покушај опасан а одлука тешка.</a:t>
            </a:r>
          </a:p>
          <a:p>
            <a:r>
              <a:rPr lang="sr-Cyrl-RS" dirty="0" smtClean="0"/>
              <a:t>Непромишљена одлука донета пребрзо може судбоносно да се заврши по болесника коме се живота само једном пружа.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828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045" y="353837"/>
            <a:ext cx="10515600" cy="583142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20800"/>
            <a:ext cx="11198578" cy="5260622"/>
          </a:xfrm>
        </p:spPr>
        <p:txBody>
          <a:bodyPr/>
          <a:lstStyle/>
          <a:p>
            <a:r>
              <a:rPr lang="sr-Cyrl-RS" dirty="0" smtClean="0"/>
              <a:t>У процесу испитивања ефикасности нових фарамецеутских производа, незаобилазна је сарадња фармацеутских експерата јер су лекови „божанско </a:t>
            </a:r>
            <a:r>
              <a:rPr lang="sr-Cyrl-RS" dirty="0" smtClean="0"/>
              <a:t>доброчинство</a:t>
            </a:r>
            <a:r>
              <a:rPr lang="sr-Cyrl-RS" dirty="0" smtClean="0"/>
              <a:t>“ како је говорио </a:t>
            </a:r>
            <a:r>
              <a:rPr lang="sr-Latn-RS" dirty="0" smtClean="0"/>
              <a:t>Largus Scribius</a:t>
            </a:r>
            <a:r>
              <a:rPr lang="sr-Cyrl-RS" dirty="0" smtClean="0"/>
              <a:t> цитирајући </a:t>
            </a:r>
            <a:r>
              <a:rPr lang="sr-Latn-RS" dirty="0" smtClean="0"/>
              <a:t>Herofilov </a:t>
            </a:r>
            <a:r>
              <a:rPr lang="sr-Cyrl-RS" dirty="0" smtClean="0"/>
              <a:t>афоризам.</a:t>
            </a:r>
          </a:p>
          <a:p>
            <a:r>
              <a:rPr lang="sr-Cyrl-RS" dirty="0" smtClean="0"/>
              <a:t>Прва етапа тог процеса подразумева експерименте на животињама. Строга етичка правила из Женевске Конвенције обавезују на хумано поступање са животињама и налажу њихово безболно жртвовање.</a:t>
            </a:r>
          </a:p>
          <a:p>
            <a:r>
              <a:rPr lang="sr-Cyrl-RS" dirty="0" smtClean="0"/>
              <a:t>Тај захтев дословно гласи: “ У експерименту са животињама </a:t>
            </a:r>
            <a:r>
              <a:rPr lang="sr-Cyrl-RS" dirty="0" smtClean="0"/>
              <a:t>треба</a:t>
            </a:r>
            <a:r>
              <a:rPr lang="sr-Cyrl-RS" dirty="0" smtClean="0"/>
              <a:t> </a:t>
            </a:r>
            <a:r>
              <a:rPr lang="sr-Cyrl-RS" dirty="0" smtClean="0"/>
              <a:t>се поступати као са бићима која осећају и сматрати етичким императивом њихов ваљан узгој и употребу, те избегавање и свођење на најмању меру: неугодности, патње и болова“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24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07081"/>
            <a:ext cx="10515600" cy="594431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955" y="1106310"/>
            <a:ext cx="11672711" cy="5520267"/>
          </a:xfrm>
        </p:spPr>
        <p:txBody>
          <a:bodyPr/>
          <a:lstStyle/>
          <a:p>
            <a:r>
              <a:rPr lang="sr-Cyrl-RS" dirty="0" smtClean="0"/>
              <a:t>Клиничка испитивања </a:t>
            </a:r>
            <a:r>
              <a:rPr lang="sr-Cyrl-RS" dirty="0" smtClean="0"/>
              <a:t>представљају </a:t>
            </a:r>
            <a:r>
              <a:rPr lang="sr-Cyrl-RS" dirty="0" smtClean="0"/>
              <a:t>систематске студије на хуманој популацији ради откривања или верификовања ефеката и /или  нежељених дејстава испитиваних препарата као и изучавање њихових фармакокинетских својстава.</a:t>
            </a:r>
          </a:p>
          <a:p>
            <a:r>
              <a:rPr lang="sr-Cyrl-RS" dirty="0" smtClean="0"/>
              <a:t>Последњих десетак година принципи испитивања лекова обједињени су под називом Добра клиничка пракса (</a:t>
            </a:r>
            <a:r>
              <a:rPr lang="sr-Latn-RS" dirty="0" smtClean="0"/>
              <a:t>GCP- Good Clinical Practice). </a:t>
            </a:r>
          </a:p>
          <a:p>
            <a:r>
              <a:rPr lang="sr-Cyrl-RS" dirty="0" smtClean="0"/>
              <a:t>Основне поставке Добре клиничке праксе постављене су од стране еминентне америчке Управе за храну и лекове (</a:t>
            </a:r>
            <a:r>
              <a:rPr lang="sr-Latn-RS" dirty="0" smtClean="0"/>
              <a:t>FDA- Food and Drug Administration) </a:t>
            </a:r>
            <a:r>
              <a:rPr lang="sr-Cyrl-RS" dirty="0" smtClean="0"/>
              <a:t>и врло брзо су прихваћење готово свуда у свету.</a:t>
            </a:r>
          </a:p>
          <a:p>
            <a:r>
              <a:rPr lang="sr-Cyrl-RS" dirty="0" smtClean="0"/>
              <a:t>Заштита испитаника је дефинисана и регулисана путем Етичког комитета, </a:t>
            </a:r>
            <a:r>
              <a:rPr lang="sr-Cyrl-RS" dirty="0" smtClean="0"/>
              <a:t>независног </a:t>
            </a:r>
            <a:r>
              <a:rPr lang="sr-Cyrl-RS" dirty="0" smtClean="0"/>
              <a:t>тела које процењује предвиђену клиничку студију, заштиту права испитаника (болесника и добровољаца), даје одобрење за почетак и прати ток испитивања.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519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67" y="207082"/>
            <a:ext cx="10515600" cy="323496"/>
          </a:xfrm>
        </p:spPr>
        <p:txBody>
          <a:bodyPr>
            <a:normAutofit fontScale="90000"/>
          </a:bodyPr>
          <a:lstStyle/>
          <a:p>
            <a:r>
              <a:rPr lang="sr-Cyrl-CS" b="1" dirty="0"/>
              <a:t>Етички принципи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243" y="936978"/>
            <a:ext cx="11616267" cy="5667022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У склопу </a:t>
            </a:r>
            <a:r>
              <a:rPr lang="sr-Latn-RS" dirty="0" smtClean="0"/>
              <a:t>GCP </a:t>
            </a:r>
            <a:r>
              <a:rPr lang="sr-Cyrl-RS" dirty="0" smtClean="0"/>
              <a:t>сваки испитаник- потенцијални учесник добија информацију за пацијенте која објашњава врсту и начин испитивања, циљ и могуће ризике и/или користи у којој се напомиње да испитаник може у било ком тренутку прекинути даље учешће у испитивању без икаквих последица.</a:t>
            </a:r>
          </a:p>
          <a:p>
            <a:r>
              <a:rPr lang="sr-Cyrl-RS" dirty="0" smtClean="0"/>
              <a:t>Испитаник који прочита информацију потписује пристанак за учешће у клиничком испитивању у присуству главног истраживача и сведока који се такође потписују на истом обрасцу.</a:t>
            </a:r>
          </a:p>
          <a:p>
            <a:r>
              <a:rPr lang="sr-Cyrl-RS" dirty="0" smtClean="0"/>
              <a:t>Етичка спона фармацеутског и медицинског и истраживачког приступа када се ради о принципима у вези медицинских истраживања на људским субјектима је иницијално дефинсина Хелсиншком декларацијом донетом до старне Светског медицинског удружења (</a:t>
            </a:r>
            <a:r>
              <a:rPr lang="sr-Latn-RS" dirty="0" smtClean="0"/>
              <a:t>World Medical Association) </a:t>
            </a:r>
            <a:r>
              <a:rPr lang="sr-Cyrl-RS" dirty="0" smtClean="0"/>
              <a:t>на 18-ој Генералној скупштини одржаној 1964. године.</a:t>
            </a:r>
          </a:p>
        </p:txBody>
      </p:sp>
    </p:spTree>
    <p:extLst>
      <p:ext uri="{BB962C8B-B14F-4D97-AF65-F5344CB8AC3E}">
        <p14:creationId xmlns:p14="http://schemas.microsoft.com/office/powerpoint/2010/main" val="866692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1877</Words>
  <Application>Microsoft Office PowerPoint</Application>
  <PresentationFormat>Widescreen</PresentationFormat>
  <Paragraphs>95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МАСТЕР АКАДЕМСКЕ СТУДИЈЕ Мастер менаџмент у систему здравствене заштите ПОЛИТИКА И СИСТЕМ ЗДРАВСТВЕНЕ ЗАШТИТЕ</vt:lpstr>
      <vt:lpstr>Етички принципи </vt:lpstr>
      <vt:lpstr>Етички принципи</vt:lpstr>
      <vt:lpstr>Етички принципи</vt:lpstr>
      <vt:lpstr>Етички принципи</vt:lpstr>
      <vt:lpstr>Етички принципи</vt:lpstr>
      <vt:lpstr>Етички принципи</vt:lpstr>
      <vt:lpstr>Етички принципи</vt:lpstr>
      <vt:lpstr>Етички принципи</vt:lpstr>
      <vt:lpstr>Етички одбoр</vt:lpstr>
      <vt:lpstr>Етички одбoр</vt:lpstr>
      <vt:lpstr>Етички одбoр</vt:lpstr>
      <vt:lpstr>ЕТИЧКИ КОМИТЕТ И ЕТИЧКА КОМИСИЈА</vt:lpstr>
      <vt:lpstr>ЕТИЧКИ КОМИТЕТ И ЕТИЧКА КОМИСИЈА</vt:lpstr>
      <vt:lpstr>ЕТИЧКИ КОМИТЕТ И ЕТИЧКА КОМИСИЈА</vt:lpstr>
      <vt:lpstr>ЕТИЧКИ КОМИТЕТ И ЕТИЧКА КОМИСИЈА</vt:lpstr>
      <vt:lpstr>ЕТИЧКИ КОМИТЕТ И ЕТИЧКА КОМИСИЈА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2019-02-09T15:51:01Z</dcterms:created>
  <dcterms:modified xsi:type="dcterms:W3CDTF">2019-02-10T07:38:50Z</dcterms:modified>
</cp:coreProperties>
</file>